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4" r:id="rId6"/>
    <p:sldId id="260" r:id="rId7"/>
    <p:sldId id="262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8" r:id="rId21"/>
    <p:sldId id="277" r:id="rId22"/>
    <p:sldId id="281" r:id="rId23"/>
    <p:sldId id="282" r:id="rId24"/>
    <p:sldId id="279" r:id="rId25"/>
    <p:sldId id="280" r:id="rId26"/>
    <p:sldId id="283" r:id="rId27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3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9B33B-9039-4717-9C41-201FBCA1066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4025A-39F3-43CE-A441-3515D17AD40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53C3E-55A1-4544-8525-EC3E9B0D254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D3946-522A-40E4-B05B-2DFD4A9D616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05E42-DEBC-4071-AF0A-DD716D8FFDC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24543-4E66-448F-9E8A-1A48CE083C1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921E0-1937-470E-97E0-EAFD36546D7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9C451-0956-42E5-99F8-8FFC40D8380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05CAC-58BF-495C-BA82-1842155FD9C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3ED18-DB19-4EDA-955F-628A1FDD05D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23256-8AD8-4BFF-BA10-5DC1ED511AC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1CB09-3840-419B-A8DD-AE44FD0C777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30D7277-A886-4EA1-8736-2DB64B7217B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maqhCtqPr3_CWZ88yWT70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83661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2700338" y="908050"/>
            <a:ext cx="4249737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MS Mincho" pitchFamily="49" charset="-128"/>
                <a:cs typeface="BrowalliaUPC" pitchFamily="34" charset="-34"/>
              </a:rPr>
              <a:t>NPN Transistor : TIP31C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MS Mincho" pitchFamily="49" charset="-128"/>
                <a:cs typeface="BrowalliaUPC" pitchFamily="34" charset="-34"/>
              </a:rPr>
              <a:t>Package : TO-220</a:t>
            </a:r>
          </a:p>
          <a:p>
            <a:pPr>
              <a:spcBef>
                <a:spcPct val="50000"/>
              </a:spcBef>
            </a:pPr>
            <a:endParaRPr lang="th-TH" sz="1600">
              <a:latin typeface="MS Mincho" pitchFamily="49" charset="-128"/>
              <a:cs typeface="BrowalliaUPC" pitchFamily="34" charset="-34"/>
            </a:endParaRPr>
          </a:p>
          <a:p>
            <a:pPr>
              <a:spcBef>
                <a:spcPct val="50000"/>
              </a:spcBef>
            </a:pPr>
            <a:r>
              <a:rPr lang="en-US" sz="1600">
                <a:latin typeface="MS Mincho" pitchFamily="49" charset="-128"/>
                <a:cs typeface="BrowalliaUPC" pitchFamily="34" charset="-34"/>
              </a:rPr>
              <a:t>25 EA</a:t>
            </a:r>
            <a:endParaRPr lang="th-TH" sz="1600">
              <a:latin typeface="MS Mincho" pitchFamily="49" charset="-128"/>
              <a:cs typeface="BrowalliaUPC" pitchFamily="34" charset="-34"/>
            </a:endParaRP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2700338" y="3500438"/>
            <a:ext cx="42497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MS Mincho" pitchFamily="49" charset="-128"/>
                <a:cs typeface="BrowalliaUPC" pitchFamily="34" charset="-34"/>
              </a:rPr>
              <a:t>PNP Transistor : TIP116</a:t>
            </a:r>
            <a:r>
              <a:rPr lang="th-TH" sz="1600">
                <a:latin typeface="MS Mincho" pitchFamily="49" charset="-128"/>
                <a:cs typeface="BrowalliaUPC" pitchFamily="34" charset="-34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MS Mincho" pitchFamily="49" charset="-128"/>
                <a:cs typeface="BrowalliaUPC" pitchFamily="34" charset="-34"/>
              </a:rPr>
              <a:t>Package : TO-220</a:t>
            </a:r>
            <a:endParaRPr lang="th-TH" sz="1600">
              <a:latin typeface="MS Mincho" pitchFamily="49" charset="-128"/>
              <a:cs typeface="BrowalliaUPC" pitchFamily="34" charset="-34"/>
            </a:endParaRPr>
          </a:p>
          <a:p>
            <a:pPr>
              <a:spcBef>
                <a:spcPct val="50000"/>
              </a:spcBef>
            </a:pPr>
            <a:r>
              <a:rPr lang="en-US" sz="1600">
                <a:latin typeface="MS Mincho" pitchFamily="49" charset="-128"/>
                <a:cs typeface="BrowalliaUPC" pitchFamily="34" charset="-34"/>
              </a:rPr>
              <a:t>50 EA</a:t>
            </a:r>
            <a:endParaRPr lang="th-TH" sz="1600">
              <a:latin typeface="MS Mincho" pitchFamily="49" charset="-128"/>
              <a:cs typeface="BrowalliaUPC" pitchFamily="34" charset="-34"/>
            </a:endParaRPr>
          </a:p>
        </p:txBody>
      </p:sp>
      <p:pic>
        <p:nvPicPr>
          <p:cNvPr id="2053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429000"/>
            <a:ext cx="22002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Render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6175375"/>
            <a:ext cx="2916237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5" descr="Rendered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2349500"/>
            <a:ext cx="11588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7" descr="Rendered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0338" y="4724400"/>
            <a:ext cx="11525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sfasteners.co.uk/images/hex_n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500188"/>
            <a:ext cx="23812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3143250" y="3929063"/>
          <a:ext cx="5722938" cy="2587820"/>
        </p:xfrm>
        <a:graphic>
          <a:graphicData uri="http://schemas.openxmlformats.org/drawingml/2006/table">
            <a:tbl>
              <a:tblPr/>
              <a:tblGrid>
                <a:gridCol w="2906070"/>
                <a:gridCol w="2816868"/>
              </a:tblGrid>
              <a:tr h="420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Calibri"/>
                          <a:ea typeface="Calibri"/>
                          <a:cs typeface="Cordia New"/>
                        </a:rPr>
                        <a:t>ขนาด</a:t>
                      </a:r>
                      <a:endParaRPr lang="en-US" sz="16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08" marR="101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Calibri"/>
                          <a:ea typeface="Calibri"/>
                          <a:cs typeface="Cordia New"/>
                        </a:rPr>
                        <a:t>จำนวน  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Cordia New"/>
                        </a:rPr>
                        <a:t>(EA)</a:t>
                      </a:r>
                      <a:endParaRPr lang="en-US" sz="16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08" marR="101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Cordia New"/>
                        </a:rPr>
                        <a:t>3</a:t>
                      </a:r>
                      <a:r>
                        <a:rPr lang="th-TH" sz="2100" dirty="0">
                          <a:latin typeface="Calibri"/>
                          <a:ea typeface="Calibri"/>
                          <a:cs typeface="Cordia New"/>
                        </a:rPr>
                        <a:t>/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Cordia New"/>
                        </a:rPr>
                        <a:t>8” – 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Cordia New"/>
                        </a:rPr>
                        <a:t>16</a:t>
                      </a:r>
                    </a:p>
                  </a:txBody>
                  <a:tcPr marL="101408" marR="101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Cordia New"/>
                        </a:rPr>
                        <a:t>100</a:t>
                      </a:r>
                    </a:p>
                  </a:txBody>
                  <a:tcPr marL="101408" marR="101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Cordia New"/>
                        </a:rPr>
                        <a:t>3</a:t>
                      </a:r>
                      <a:r>
                        <a:rPr lang="th-TH" sz="2100" dirty="0">
                          <a:latin typeface="Calibri"/>
                          <a:ea typeface="Calibri"/>
                          <a:cs typeface="Cordia New"/>
                        </a:rPr>
                        <a:t>/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Cordia New"/>
                        </a:rPr>
                        <a:t>8” 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Cordia New"/>
                        </a:rPr>
                        <a:t>– 24</a:t>
                      </a:r>
                    </a:p>
                  </a:txBody>
                  <a:tcPr marL="101408" marR="101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Cordia New"/>
                        </a:rPr>
                        <a:t>98</a:t>
                      </a:r>
                    </a:p>
                  </a:txBody>
                  <a:tcPr marL="101408" marR="101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Cordia New"/>
                        </a:rPr>
                        <a:t>½” 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Cordia New"/>
                        </a:rPr>
                        <a:t>– 20</a:t>
                      </a:r>
                    </a:p>
                  </a:txBody>
                  <a:tcPr marL="101408" marR="101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Cordia New"/>
                        </a:rPr>
                        <a:t>100</a:t>
                      </a:r>
                    </a:p>
                  </a:txBody>
                  <a:tcPr marL="101408" marR="101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Cordia New"/>
                        </a:rPr>
                        <a:t>¼” 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Cordia New"/>
                        </a:rPr>
                        <a:t>– 20</a:t>
                      </a:r>
                    </a:p>
                  </a:txBody>
                  <a:tcPr marL="101408" marR="101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Cordia New"/>
                        </a:rPr>
                        <a:t>499</a:t>
                      </a:r>
                    </a:p>
                  </a:txBody>
                  <a:tcPr marL="101408" marR="101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Cordia New"/>
                        </a:rPr>
                        <a:t>¼” 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Cordia New"/>
                        </a:rPr>
                        <a:t>– 28</a:t>
                      </a:r>
                    </a:p>
                  </a:txBody>
                  <a:tcPr marL="101408" marR="101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Cordia New"/>
                        </a:rPr>
                        <a:t>147</a:t>
                      </a:r>
                    </a:p>
                  </a:txBody>
                  <a:tcPr marL="101408" marR="101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Cordia New"/>
                        </a:rPr>
                        <a:t>#10 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Cordia New"/>
                        </a:rPr>
                        <a:t>– 24</a:t>
                      </a:r>
                    </a:p>
                  </a:txBody>
                  <a:tcPr marL="101408" marR="101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Cordia New"/>
                        </a:rPr>
                        <a:t>497</a:t>
                      </a:r>
                    </a:p>
                  </a:txBody>
                  <a:tcPr marL="101408" marR="101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293" name="รูปภาพ 6" descr="cooltext166220732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304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4" name="Picture 32" descr="http://blog.boats.com/files/Hex_Nut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1214438"/>
            <a:ext cx="35242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.ebayimg.com/00/s/MTIwMFgxNjAw/z/t~8AAOxyA4ZRV3Kv/$T2eC16V,!)cE9s4PtnMnBRV3KvvQcg~~60_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88"/>
            <a:ext cx="4429125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รูปภาพ 4" descr="cooltext1662299447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653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2928938" y="5072063"/>
          <a:ext cx="5722937" cy="841374"/>
        </p:xfrm>
        <a:graphic>
          <a:graphicData uri="http://schemas.openxmlformats.org/drawingml/2006/table">
            <a:tbl>
              <a:tblPr/>
              <a:tblGrid>
                <a:gridCol w="2906069"/>
                <a:gridCol w="2816868"/>
              </a:tblGrid>
              <a:tr h="420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latin typeface="Calibri"/>
                          <a:ea typeface="Calibri"/>
                          <a:cs typeface="+mj-cs"/>
                        </a:rPr>
                        <a:t>ขนาด</a:t>
                      </a:r>
                      <a:endParaRPr lang="en-US" sz="2400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101407" marR="10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Calibri"/>
                          <a:ea typeface="Calibri"/>
                          <a:cs typeface="+mj-cs"/>
                        </a:rPr>
                        <a:t>จำนวน  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+mj-cs"/>
                        </a:rPr>
                        <a:t>(EA)</a:t>
                      </a:r>
                    </a:p>
                  </a:txBody>
                  <a:tcPr marL="101407" marR="10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ordia New" pitchFamily="34" charset="-34"/>
                          <a:ea typeface="Calibri"/>
                          <a:cs typeface="+mj-cs"/>
                        </a:rPr>
                        <a:t>470</a:t>
                      </a:r>
                      <a:r>
                        <a:rPr lang="en-US" sz="2400" baseline="0" dirty="0" smtClean="0">
                          <a:latin typeface="Cordia New" pitchFamily="34" charset="-34"/>
                          <a:ea typeface="Calibri"/>
                          <a:cs typeface="+mj-cs"/>
                        </a:rPr>
                        <a:t> </a:t>
                      </a:r>
                      <a:r>
                        <a:rPr lang="en-US" sz="2400" baseline="0" dirty="0" err="1" smtClean="0">
                          <a:latin typeface="Cordia New" pitchFamily="34" charset="-34"/>
                          <a:ea typeface="Calibri"/>
                          <a:cs typeface="+mj-cs"/>
                        </a:rPr>
                        <a:t>uf</a:t>
                      </a:r>
                      <a:r>
                        <a:rPr lang="en-US" sz="2400" baseline="0" dirty="0" smtClean="0">
                          <a:latin typeface="Cordia New" pitchFamily="34" charset="-34"/>
                          <a:ea typeface="Calibri"/>
                          <a:cs typeface="+mj-cs"/>
                        </a:rPr>
                        <a:t>    200 V</a:t>
                      </a:r>
                      <a:endParaRPr lang="en-US" sz="2400" dirty="0">
                        <a:latin typeface="Cordia New" pitchFamily="34" charset="-34"/>
                        <a:ea typeface="Calibri"/>
                        <a:cs typeface="+mj-cs"/>
                      </a:endParaRPr>
                    </a:p>
                  </a:txBody>
                  <a:tcPr marL="101407" marR="10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+mj-cs"/>
                        </a:rPr>
                        <a:t>75</a:t>
                      </a:r>
                      <a:endParaRPr lang="en-US" sz="2400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101407" marR="10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pteamengineer.com/article/art_3762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071563"/>
            <a:ext cx="44958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รูปภาพ 4" descr="cooltext166231234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68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รูปภาพ 5" descr="cooltext166231433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25" y="5643563"/>
            <a:ext cx="1508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357313"/>
            <a:ext cx="21431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รูปภาพ 4" descr="cooltext16623395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33688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500" y="1785938"/>
            <a:ext cx="51435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 err="1">
                <a:latin typeface="MS Mincho" pitchFamily="49" charset="-128"/>
                <a:ea typeface="MS Mincho" pitchFamily="49" charset="-128"/>
                <a:cs typeface="+mj-cs"/>
              </a:rPr>
              <a:t>Halogen“OSRAM</a:t>
            </a:r>
            <a:r>
              <a:rPr lang="en-US" sz="1600" dirty="0">
                <a:latin typeface="MS Mincho" pitchFamily="49" charset="-128"/>
                <a:ea typeface="MS Mincho" pitchFamily="49" charset="-128"/>
                <a:cs typeface="+mj-cs"/>
              </a:rPr>
              <a:t>” </a:t>
            </a:r>
            <a:r>
              <a:rPr lang="en-US" sz="1600" dirty="0" err="1">
                <a:latin typeface="MS Mincho" pitchFamily="49" charset="-128"/>
                <a:ea typeface="MS Mincho" pitchFamily="49" charset="-128"/>
                <a:cs typeface="+mj-cs"/>
              </a:rPr>
              <a:t>decostar</a:t>
            </a:r>
            <a:r>
              <a:rPr lang="en-US" sz="1600" dirty="0">
                <a:latin typeface="MS Mincho" pitchFamily="49" charset="-128"/>
                <a:ea typeface="MS Mincho" pitchFamily="49" charset="-128"/>
                <a:cs typeface="+mj-cs"/>
              </a:rPr>
              <a:t> 35s 44890 WFL20w 12v </a:t>
            </a:r>
          </a:p>
          <a:p>
            <a:pPr>
              <a:defRPr/>
            </a:pPr>
            <a:endParaRPr lang="en-US" sz="1600" dirty="0">
              <a:latin typeface="MS Mincho" pitchFamily="49" charset="-128"/>
              <a:ea typeface="MS Mincho" pitchFamily="49" charset="-128"/>
              <a:cs typeface="+mj-cs"/>
            </a:endParaRPr>
          </a:p>
          <a:p>
            <a:pPr>
              <a:defRPr/>
            </a:pPr>
            <a:endParaRPr lang="en-US" sz="1600" dirty="0">
              <a:latin typeface="MS Mincho" pitchFamily="49" charset="-128"/>
              <a:ea typeface="MS Mincho" pitchFamily="49" charset="-128"/>
              <a:cs typeface="+mj-cs"/>
            </a:endParaRPr>
          </a:p>
          <a:p>
            <a:pPr>
              <a:defRPr/>
            </a:pPr>
            <a:endParaRPr lang="en-US" sz="1600" dirty="0">
              <a:latin typeface="MS Mincho" pitchFamily="49" charset="-128"/>
              <a:ea typeface="MS Mincho" pitchFamily="49" charset="-128"/>
              <a:cs typeface="+mj-cs"/>
            </a:endParaRPr>
          </a:p>
        </p:txBody>
      </p:sp>
      <p:pic>
        <p:nvPicPr>
          <p:cNvPr id="14341" name="รูปภาพ 7" descr="cooltext166234459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25" y="5572125"/>
            <a:ext cx="1543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.tarad.com/shop/k/katze/img-lib/spd_2014022802240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7145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3214688" y="1428750"/>
          <a:ext cx="5722937" cy="1146238"/>
        </p:xfrm>
        <a:graphic>
          <a:graphicData uri="http://schemas.openxmlformats.org/drawingml/2006/table">
            <a:tbl>
              <a:tblPr/>
              <a:tblGrid>
                <a:gridCol w="2906069"/>
                <a:gridCol w="2816868"/>
              </a:tblGrid>
              <a:tr h="420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ordia New"/>
                        </a:rPr>
                        <a:t>ขนาด</a:t>
                      </a:r>
                      <a:endParaRPr lang="en-US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07" marR="10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ordia New"/>
                        </a:rPr>
                        <a:t>Pack (100EA </a:t>
                      </a:r>
                      <a:r>
                        <a:rPr lang="th-TH" sz="18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ordia New"/>
                        </a:rPr>
                        <a:t>/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ordia New"/>
                        </a:rPr>
                        <a:t> Pack) </a:t>
                      </a:r>
                      <a:endParaRPr lang="en-US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07" marR="10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R</a:t>
                      </a:r>
                      <a:r>
                        <a:rPr lang="en-US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 6-6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07" marR="10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5 pack + 250 EA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07" marR="10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R 6-5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07" marR="10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5</a:t>
                      </a:r>
                      <a:r>
                        <a:rPr lang="en-US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 Pack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07" marR="10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377" name="รูปภาพ 5" descr="cooltext1662369677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273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รูปภาพ 3" descr="cooltext166238425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464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http://cdn.barcodesinc.com/images/models/lg/Zebra/gc420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643188"/>
            <a:ext cx="3192463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3925888" y="1071563"/>
          <a:ext cx="5218112" cy="4622798"/>
        </p:xfrm>
        <a:graphic>
          <a:graphicData uri="http://schemas.openxmlformats.org/drawingml/2006/table">
            <a:tbl>
              <a:tblPr/>
              <a:tblGrid>
                <a:gridCol w="2034874"/>
                <a:gridCol w="3183238"/>
              </a:tblGrid>
              <a:tr h="507413">
                <a:tc>
                  <a:txBody>
                    <a:bodyPr/>
                    <a:lstStyle/>
                    <a:p>
                      <a:r>
                        <a:rPr lang="th-TH" sz="2200" dirty="0">
                          <a:cs typeface="+mj-cs"/>
                        </a:rPr>
                        <a:t>ความละเอียดการพิมพ์</a:t>
                      </a:r>
                    </a:p>
                  </a:txBody>
                  <a:tcPr marL="14758" marR="14758" marT="7380" marB="73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arrow" pitchFamily="34" charset="0"/>
                          <a:cs typeface="+mj-cs"/>
                        </a:rPr>
                        <a:t>:203dpi (8 dots/mm)</a:t>
                      </a:r>
                    </a:p>
                  </a:txBody>
                  <a:tcPr marL="14758" marR="14758" marT="7380" marB="73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07413">
                <a:tc>
                  <a:txBody>
                    <a:bodyPr/>
                    <a:lstStyle/>
                    <a:p>
                      <a:r>
                        <a:rPr lang="th-TH" sz="2200" dirty="0">
                          <a:cs typeface="+mj-cs"/>
                        </a:rPr>
                        <a:t>ความเร็วในการพิมพ์</a:t>
                      </a:r>
                    </a:p>
                  </a:txBody>
                  <a:tcPr marL="14758" marR="14758" marT="7380" marB="73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arrow" pitchFamily="34" charset="0"/>
                          <a:cs typeface="+mj-cs"/>
                        </a:rPr>
                        <a:t>:4"/</a:t>
                      </a:r>
                      <a:r>
                        <a:rPr lang="en-US" sz="1800" dirty="0" err="1">
                          <a:latin typeface="Arial Narrow" pitchFamily="34" charset="0"/>
                          <a:cs typeface="+mj-cs"/>
                        </a:rPr>
                        <a:t>ips</a:t>
                      </a:r>
                      <a:endParaRPr lang="en-US" sz="1800" dirty="0">
                        <a:latin typeface="Arial Narrow" pitchFamily="34" charset="0"/>
                        <a:cs typeface="+mj-cs"/>
                      </a:endParaRPr>
                    </a:p>
                  </a:txBody>
                  <a:tcPr marL="14758" marR="14758" marT="7380" marB="73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07413">
                <a:tc>
                  <a:txBody>
                    <a:bodyPr/>
                    <a:lstStyle/>
                    <a:p>
                      <a:r>
                        <a:rPr lang="th-TH" sz="2200" dirty="0">
                          <a:cs typeface="+mj-cs"/>
                        </a:rPr>
                        <a:t>ระบบการพิมพ์</a:t>
                      </a:r>
                    </a:p>
                  </a:txBody>
                  <a:tcPr marL="14758" marR="14758" marT="7380" marB="73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Arial Narrow" pitchFamily="34" charset="0"/>
                          <a:cs typeface="+mj-cs"/>
                        </a:rPr>
                        <a:t>:แบบใช้ความร้อน</a:t>
                      </a:r>
                      <a:r>
                        <a:rPr lang="th-TH" sz="1800" dirty="0" smtClean="0">
                          <a:latin typeface="Arial Narrow" pitchFamily="34" charset="0"/>
                          <a:cs typeface="+mj-cs"/>
                        </a:rPr>
                        <a:t>โดยตรง (</a:t>
                      </a:r>
                      <a:r>
                        <a:rPr lang="en-US" sz="1800" dirty="0">
                          <a:latin typeface="Arial Narrow" pitchFamily="34" charset="0"/>
                          <a:cs typeface="+mj-cs"/>
                        </a:rPr>
                        <a:t>Direct Thermal)</a:t>
                      </a:r>
                    </a:p>
                  </a:txBody>
                  <a:tcPr marL="14758" marR="14758" marT="7380" marB="73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63494">
                <a:tc>
                  <a:txBody>
                    <a:bodyPr/>
                    <a:lstStyle/>
                    <a:p>
                      <a:r>
                        <a:rPr lang="th-TH" sz="2200" dirty="0">
                          <a:cs typeface="+mj-cs"/>
                        </a:rPr>
                        <a:t> </a:t>
                      </a:r>
                    </a:p>
                  </a:txBody>
                  <a:tcPr marL="14758" marR="14758" marT="7380" marB="73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Arial Narrow" pitchFamily="34" charset="0"/>
                          <a:cs typeface="+mj-cs"/>
                        </a:rPr>
                        <a:t>:แบบใช้ความร้อนผ่านผ้า</a:t>
                      </a:r>
                      <a:r>
                        <a:rPr lang="th-TH" sz="1800" dirty="0" smtClean="0">
                          <a:latin typeface="Arial Narrow" pitchFamily="34" charset="0"/>
                          <a:cs typeface="+mj-cs"/>
                        </a:rPr>
                        <a:t>หมึก (</a:t>
                      </a:r>
                      <a:r>
                        <a:rPr lang="en-US" sz="1800" dirty="0">
                          <a:latin typeface="Arial Narrow" pitchFamily="34" charset="0"/>
                          <a:cs typeface="+mj-cs"/>
                        </a:rPr>
                        <a:t>Thermal Transfer)</a:t>
                      </a:r>
                    </a:p>
                  </a:txBody>
                  <a:tcPr marL="14758" marR="14758" marT="7380" marB="73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07413">
                <a:tc>
                  <a:txBody>
                    <a:bodyPr/>
                    <a:lstStyle/>
                    <a:p>
                      <a:r>
                        <a:rPr lang="th-TH" sz="2200" dirty="0">
                          <a:cs typeface="+mj-cs"/>
                        </a:rPr>
                        <a:t>หน่วยความจำ</a:t>
                      </a:r>
                    </a:p>
                  </a:txBody>
                  <a:tcPr marL="14758" marR="14758" marT="7380" marB="73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arrow" pitchFamily="34" charset="0"/>
                          <a:cs typeface="+mj-cs"/>
                        </a:rPr>
                        <a:t>:8MB Flash Memory 8MB SDRAM</a:t>
                      </a:r>
                    </a:p>
                  </a:txBody>
                  <a:tcPr marL="14758" marR="14758" marT="7380" marB="73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07413">
                <a:tc>
                  <a:txBody>
                    <a:bodyPr/>
                    <a:lstStyle/>
                    <a:p>
                      <a:r>
                        <a:rPr lang="th-TH" sz="2200">
                          <a:cs typeface="+mj-cs"/>
                        </a:rPr>
                        <a:t>ความกว้างในการพิมพ์</a:t>
                      </a:r>
                    </a:p>
                  </a:txBody>
                  <a:tcPr marL="14758" marR="14758" marT="7380" marB="73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arrow" pitchFamily="34" charset="0"/>
                          <a:cs typeface="+mj-cs"/>
                        </a:rPr>
                        <a:t>:104mm (4.09")</a:t>
                      </a:r>
                    </a:p>
                  </a:txBody>
                  <a:tcPr marL="14758" marR="14758" marT="7380" marB="73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07413">
                <a:tc>
                  <a:txBody>
                    <a:bodyPr/>
                    <a:lstStyle/>
                    <a:p>
                      <a:r>
                        <a:rPr lang="th-TH" sz="2200">
                          <a:cs typeface="+mj-cs"/>
                        </a:rPr>
                        <a:t>ความยาวในการพิมพ์</a:t>
                      </a:r>
                    </a:p>
                  </a:txBody>
                  <a:tcPr marL="14758" marR="14758" marT="7380" marB="73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arrow" pitchFamily="34" charset="0"/>
                          <a:cs typeface="+mj-cs"/>
                        </a:rPr>
                        <a:t>:39" (991 mm) maximum                    </a:t>
                      </a:r>
                    </a:p>
                  </a:txBody>
                  <a:tcPr marL="14758" marR="14758" marT="7380" marB="73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07413">
                <a:tc>
                  <a:txBody>
                    <a:bodyPr/>
                    <a:lstStyle/>
                    <a:p>
                      <a:r>
                        <a:rPr lang="th-TH" sz="2200">
                          <a:cs typeface="+mj-cs"/>
                        </a:rPr>
                        <a:t>ใส่ริบบอนได้ความยาว</a:t>
                      </a:r>
                    </a:p>
                  </a:txBody>
                  <a:tcPr marL="14758" marR="14758" marT="7380" marB="73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arrow" pitchFamily="34" charset="0"/>
                          <a:cs typeface="+mj-cs"/>
                        </a:rPr>
                        <a:t>:74M(ink coated outside)</a:t>
                      </a:r>
                    </a:p>
                  </a:txBody>
                  <a:tcPr marL="14758" marR="14758" marT="7380" marB="73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07413">
                <a:tc>
                  <a:txBody>
                    <a:bodyPr/>
                    <a:lstStyle/>
                    <a:p>
                      <a:r>
                        <a:rPr lang="th-TH" sz="2200">
                          <a:cs typeface="+mj-cs"/>
                        </a:rPr>
                        <a:t>การเชื่อมต่อ</a:t>
                      </a:r>
                    </a:p>
                  </a:txBody>
                  <a:tcPr marL="14758" marR="14758" marT="7380" marB="73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arrow" pitchFamily="34" charset="0"/>
                          <a:cs typeface="+mj-cs"/>
                        </a:rPr>
                        <a:t>:USB2.0,RS-232,Parallel</a:t>
                      </a:r>
                    </a:p>
                  </a:txBody>
                  <a:tcPr marL="14758" marR="14758" marT="7380" marB="73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เบ็ดเตล็ด &gt; กระดาษทรายน้ำ TOA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286000"/>
            <a:ext cx="29718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3571875" y="2357438"/>
          <a:ext cx="5365750" cy="1146238"/>
        </p:xfrm>
        <a:graphic>
          <a:graphicData uri="http://schemas.openxmlformats.org/drawingml/2006/table">
            <a:tbl>
              <a:tblPr/>
              <a:tblGrid>
                <a:gridCol w="2548905"/>
                <a:gridCol w="2816845"/>
              </a:tblGrid>
              <a:tr h="420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ordia New"/>
                        </a:rPr>
                        <a:t>ขนาด</a:t>
                      </a:r>
                      <a:endParaRPr lang="en-US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07" marR="10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ordia New"/>
                        </a:rPr>
                        <a:t>Box (60EA </a:t>
                      </a:r>
                      <a:r>
                        <a:rPr lang="th-TH" sz="18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ordia New"/>
                        </a:rPr>
                        <a:t>/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ordia New"/>
                        </a:rPr>
                        <a:t> Box) </a:t>
                      </a:r>
                      <a:endParaRPr lang="en-US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07" marR="10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Grid</a:t>
                      </a:r>
                      <a:r>
                        <a:rPr lang="en-US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 No. 2000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07" marR="10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4</a:t>
                      </a:r>
                      <a:r>
                        <a:rPr lang="en-US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 Box + 20 EA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07" marR="10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Grid</a:t>
                      </a:r>
                      <a:r>
                        <a:rPr lang="en-US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 No. 80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07" marR="10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4</a:t>
                      </a:r>
                      <a:r>
                        <a:rPr lang="en-US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 Box + 20 EA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07" marR="10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449" name="รูปภาพ 7" descr="cooltext166242011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9847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รูปภาพ 3" descr="cooltext166243333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861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http://www.ppeinter.com/images/column_1285315993/20068432624047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" y="1362075"/>
            <a:ext cx="32099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3929063" y="2286000"/>
          <a:ext cx="4643437" cy="1509714"/>
        </p:xfrm>
        <a:graphic>
          <a:graphicData uri="http://schemas.openxmlformats.org/drawingml/2006/table">
            <a:tbl>
              <a:tblPr/>
              <a:tblGrid>
                <a:gridCol w="2906435"/>
                <a:gridCol w="1737002"/>
              </a:tblGrid>
              <a:tr h="420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ordia New"/>
                        </a:rPr>
                        <a:t>ขนาด</a:t>
                      </a:r>
                      <a:endParaRPr lang="en-US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20" marR="101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ordia New"/>
                        </a:rPr>
                        <a:t>10m </a:t>
                      </a:r>
                      <a:r>
                        <a:rPr lang="th-TH" sz="18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ordia New"/>
                        </a:rPr>
                        <a:t>/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ordia New"/>
                        </a:rPr>
                        <a:t> Pack</a:t>
                      </a:r>
                      <a:endParaRPr lang="en-US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20" marR="101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Bandex</a:t>
                      </a: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  SW-06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20" marR="101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1 pack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20" marR="101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Bandex</a:t>
                      </a: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  SW-08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20" marR="101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1 pack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20" marR="101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Bandex</a:t>
                      </a: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  SW-15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20" marR="101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1 pack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20" marR="101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477" name="Picture 4" descr="https://encrypted-tbn2.gstatic.com/images?q=tbn:ANd9GcTgFn7zdRHKyQyC-c5PVjF2Ptl3Zba7VL9fkw2ilUQ9t2YYq7m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4857750"/>
            <a:ext cx="27622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28875"/>
            <a:ext cx="38544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http://zeus.cooltext.com/rendered/cooltext16624595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54488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4214813" y="2071688"/>
          <a:ext cx="4643437" cy="1146238"/>
        </p:xfrm>
        <a:graphic>
          <a:graphicData uri="http://schemas.openxmlformats.org/drawingml/2006/table">
            <a:tbl>
              <a:tblPr/>
              <a:tblGrid>
                <a:gridCol w="2906435"/>
                <a:gridCol w="1737002"/>
              </a:tblGrid>
              <a:tr h="420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ordia New"/>
                        </a:rPr>
                        <a:t>ขนาด</a:t>
                      </a:r>
                      <a:endParaRPr lang="en-US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20" marR="101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ordia New"/>
                        </a:rPr>
                        <a:t>EA</a:t>
                      </a:r>
                      <a:endParaRPr lang="en-US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20" marR="101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M16 x</a:t>
                      </a:r>
                      <a:r>
                        <a:rPr lang="en-US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 150f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20" marR="101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50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20" marR="101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M20 x</a:t>
                      </a:r>
                      <a:r>
                        <a:rPr lang="en-US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 150f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20" marR="101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50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20" marR="101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3357563" y="4714875"/>
          <a:ext cx="5522912" cy="1803401"/>
        </p:xfrm>
        <a:graphic>
          <a:graphicData uri="http://schemas.openxmlformats.org/drawingml/2006/table">
            <a:tbl>
              <a:tblPr/>
              <a:tblGrid>
                <a:gridCol w="3456919"/>
                <a:gridCol w="2065993"/>
              </a:tblGrid>
              <a:tr h="508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9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ordia New"/>
                        </a:rPr>
                        <a:t>ขนาด</a:t>
                      </a:r>
                      <a:endParaRPr lang="en-US" sz="19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20630" marR="120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ordia New"/>
                        </a:rPr>
                        <a:t>EA</a:t>
                      </a:r>
                      <a:endParaRPr lang="en-US" sz="2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20630" marR="120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M</a:t>
                      </a:r>
                      <a:r>
                        <a:rPr lang="en-US" sz="19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 2</a:t>
                      </a:r>
                      <a:endParaRPr lang="en-US" sz="19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20630" marR="120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33</a:t>
                      </a:r>
                      <a:endParaRPr lang="en-US" sz="19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20630" marR="120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M</a:t>
                      </a:r>
                      <a:r>
                        <a:rPr lang="en-US" sz="19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 2.5</a:t>
                      </a:r>
                      <a:endParaRPr lang="en-US" sz="19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20630" marR="120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20</a:t>
                      </a:r>
                      <a:endParaRPr lang="en-US" sz="19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20630" marR="120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M</a:t>
                      </a:r>
                      <a:r>
                        <a:rPr lang="en-US" sz="19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 3</a:t>
                      </a:r>
                      <a:endParaRPr lang="en-US" sz="19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20630" marR="120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23</a:t>
                      </a:r>
                      <a:endParaRPr lang="en-US" sz="19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20630" marR="120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523" name="Picture 8" descr="Render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54188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4" name="Picture 10" descr="http://www.sz-wholesaler.com/userimg/1068/1102sw1/stainless-steel-flat-washer-din125--din9021--uss--sae--jis-and-nonstandard-8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" y="931863"/>
            <a:ext cx="4498975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IRF740 TO-220 N-Channel 400V 10A PowerMOSF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500438"/>
            <a:ext cx="2736850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3419475" y="3716338"/>
            <a:ext cx="424973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MS Mincho" pitchFamily="49" charset="-128"/>
                <a:cs typeface="BrowalliaUPC" pitchFamily="34" charset="-34"/>
              </a:rPr>
              <a:t>Mosfet </a:t>
            </a:r>
            <a:r>
              <a:rPr lang="en-US" sz="1600">
                <a:latin typeface="MS Mincho" pitchFamily="49" charset="-128"/>
              </a:rPr>
              <a:t>N</a:t>
            </a:r>
            <a:r>
              <a:rPr lang="th-TH" sz="1600">
                <a:latin typeface="MS Mincho" pitchFamily="49" charset="-128"/>
              </a:rPr>
              <a:t>-</a:t>
            </a:r>
            <a:r>
              <a:rPr lang="en-US" sz="1600">
                <a:latin typeface="MS Mincho" pitchFamily="49" charset="-128"/>
              </a:rPr>
              <a:t>Channel : IRF740 </a:t>
            </a:r>
            <a:br>
              <a:rPr lang="en-US" sz="1600">
                <a:latin typeface="MS Mincho" pitchFamily="49" charset="-128"/>
              </a:rPr>
            </a:br>
            <a:r>
              <a:rPr lang="en-US" sz="1600">
                <a:latin typeface="MS Mincho" pitchFamily="49" charset="-128"/>
              </a:rPr>
              <a:t>400V 10A</a:t>
            </a:r>
            <a:r>
              <a:rPr lang="th-TH" sz="1600">
                <a:latin typeface="MS Mincho" pitchFamily="49" charset="-128"/>
              </a:rPr>
              <a:t> </a:t>
            </a:r>
            <a:r>
              <a:rPr lang="th-TH" sz="1600">
                <a:latin typeface="MS Mincho" pitchFamily="49" charset="-128"/>
                <a:cs typeface="BrowalliaUPC" pitchFamily="34" charset="-34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MS Mincho" pitchFamily="49" charset="-128"/>
                <a:cs typeface="BrowalliaUPC" pitchFamily="34" charset="-34"/>
              </a:rPr>
              <a:t>Package : TO-220</a:t>
            </a:r>
            <a:endParaRPr lang="th-TH" sz="1600">
              <a:latin typeface="MS Mincho" pitchFamily="49" charset="-128"/>
              <a:cs typeface="BrowalliaUPC" pitchFamily="34" charset="-34"/>
            </a:endParaRPr>
          </a:p>
          <a:p>
            <a:pPr>
              <a:spcBef>
                <a:spcPct val="50000"/>
              </a:spcBef>
            </a:pPr>
            <a:r>
              <a:rPr lang="en-US" sz="1600">
                <a:latin typeface="MS Mincho" pitchFamily="49" charset="-128"/>
                <a:cs typeface="BrowalliaUPC" pitchFamily="34" charset="-34"/>
              </a:rPr>
              <a:t>50 EA</a:t>
            </a:r>
            <a:endParaRPr lang="th-TH" sz="1600">
              <a:latin typeface="MS Mincho" pitchFamily="49" charset="-128"/>
              <a:cs typeface="BrowalliaUPC" pitchFamily="34" charset="-34"/>
            </a:endParaRPr>
          </a:p>
        </p:txBody>
      </p:sp>
      <p:pic>
        <p:nvPicPr>
          <p:cNvPr id="3076" name="Picture 10" descr="View IRFZ44N: Transistor N Channel Power Mosfet 55V 49A TO-220A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76250"/>
            <a:ext cx="20288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11"/>
          <p:cNvSpPr txBox="1">
            <a:spLocks noChangeArrowheads="1"/>
          </p:cNvSpPr>
          <p:nvPr/>
        </p:nvSpPr>
        <p:spPr bwMode="auto">
          <a:xfrm>
            <a:off x="2916238" y="620713"/>
            <a:ext cx="424973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MS Mincho" pitchFamily="49" charset="-128"/>
                <a:cs typeface="BrowalliaUPC" pitchFamily="34" charset="-34"/>
              </a:rPr>
              <a:t>Mosfet </a:t>
            </a:r>
            <a:r>
              <a:rPr lang="en-US" sz="1600">
                <a:latin typeface="MS Mincho" pitchFamily="49" charset="-128"/>
              </a:rPr>
              <a:t>N</a:t>
            </a:r>
            <a:r>
              <a:rPr lang="th-TH" sz="1600">
                <a:latin typeface="MS Mincho" pitchFamily="49" charset="-128"/>
              </a:rPr>
              <a:t>-</a:t>
            </a:r>
            <a:r>
              <a:rPr lang="en-US" sz="1600">
                <a:latin typeface="MS Mincho" pitchFamily="49" charset="-128"/>
              </a:rPr>
              <a:t>Channel : IRFZ44N </a:t>
            </a:r>
            <a:br>
              <a:rPr lang="en-US" sz="1600">
                <a:latin typeface="MS Mincho" pitchFamily="49" charset="-128"/>
              </a:rPr>
            </a:br>
            <a:r>
              <a:rPr lang="en-US" sz="1600">
                <a:latin typeface="MS Mincho" pitchFamily="49" charset="-128"/>
              </a:rPr>
              <a:t>55V 49A</a:t>
            </a:r>
            <a:r>
              <a:rPr lang="th-TH" sz="1600">
                <a:latin typeface="MS Mincho" pitchFamily="49" charset="-128"/>
              </a:rPr>
              <a:t> </a:t>
            </a:r>
            <a:r>
              <a:rPr lang="th-TH" sz="1600">
                <a:latin typeface="MS Mincho" pitchFamily="49" charset="-128"/>
                <a:cs typeface="BrowalliaUPC" pitchFamily="34" charset="-34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MS Mincho" pitchFamily="49" charset="-128"/>
                <a:cs typeface="BrowalliaUPC" pitchFamily="34" charset="-34"/>
              </a:rPr>
              <a:t>Package : TO-220AB</a:t>
            </a:r>
            <a:endParaRPr lang="th-TH" sz="1600">
              <a:latin typeface="MS Mincho" pitchFamily="49" charset="-128"/>
              <a:cs typeface="BrowalliaUPC" pitchFamily="34" charset="-34"/>
            </a:endParaRPr>
          </a:p>
          <a:p>
            <a:pPr>
              <a:spcBef>
                <a:spcPct val="50000"/>
              </a:spcBef>
            </a:pPr>
            <a:r>
              <a:rPr lang="en-US" sz="1600">
                <a:latin typeface="MS Mincho" pitchFamily="49" charset="-128"/>
                <a:cs typeface="BrowalliaUPC" pitchFamily="34" charset="-34"/>
              </a:rPr>
              <a:t>25 EA</a:t>
            </a:r>
            <a:endParaRPr lang="th-TH" sz="1600">
              <a:latin typeface="MS Mincho" pitchFamily="49" charset="-128"/>
              <a:cs typeface="BrowalliaUPC" pitchFamily="34" charset="-34"/>
            </a:endParaRPr>
          </a:p>
        </p:txBody>
      </p:sp>
      <p:pic>
        <p:nvPicPr>
          <p:cNvPr id="3078" name="Picture 14" descr="Render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6175375"/>
            <a:ext cx="2916237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5" descr="Rendered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2781300"/>
            <a:ext cx="11588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6" descr="Rendered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5876925"/>
            <a:ext cx="11525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Render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14638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28750"/>
            <a:ext cx="2714625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3143250" y="1857375"/>
          <a:ext cx="5773738" cy="1428751"/>
        </p:xfrm>
        <a:graphic>
          <a:graphicData uri="http://schemas.openxmlformats.org/drawingml/2006/table">
            <a:tbl>
              <a:tblPr/>
              <a:tblGrid>
                <a:gridCol w="3613917"/>
                <a:gridCol w="2159821"/>
              </a:tblGrid>
              <a:tr h="525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00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ordia New"/>
                        </a:rPr>
                        <a:t>ขนาดเส้นผ่าศูนย์กลาง</a:t>
                      </a:r>
                      <a:r>
                        <a:rPr lang="en-US" sz="3000" u="none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ordia New"/>
                        </a:rPr>
                        <a:t> (cm)</a:t>
                      </a:r>
                      <a:endParaRPr lang="en-US" sz="2000" u="non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26108" marR="126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ordia New"/>
                        </a:rPr>
                        <a:t>EA</a:t>
                      </a:r>
                      <a:endParaRPr lang="en-US" sz="2200" u="non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26108" marR="126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17</a:t>
                      </a:r>
                      <a:endParaRPr lang="en-US" sz="200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26108" marR="126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50</a:t>
                      </a:r>
                      <a:endParaRPr lang="en-US" sz="200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26108" marR="126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21</a:t>
                      </a:r>
                      <a:endParaRPr lang="en-US" sz="200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26108" marR="126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50</a:t>
                      </a:r>
                      <a:endParaRPr lang="en-US" sz="200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26108" marR="126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น๊อต-สกรูและอุปกรณ์ยึดติด &gt; สกรูหัวจ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857375"/>
            <a:ext cx="2944813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 descr="Render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08188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3214688" y="2000250"/>
          <a:ext cx="5722937" cy="3948179"/>
        </p:xfrm>
        <a:graphic>
          <a:graphicData uri="http://schemas.openxmlformats.org/drawingml/2006/table">
            <a:tbl>
              <a:tblPr/>
              <a:tblGrid>
                <a:gridCol w="2906069"/>
                <a:gridCol w="2816868"/>
              </a:tblGrid>
              <a:tr h="420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Calibri"/>
                          <a:ea typeface="Calibri"/>
                          <a:cs typeface="Cordia New"/>
                        </a:rPr>
                        <a:t>ขนาด</a:t>
                      </a:r>
                      <a:endParaRPr lang="en-US" sz="16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07" marR="10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Calibri"/>
                          <a:ea typeface="Calibri"/>
                          <a:cs typeface="Cordia New"/>
                        </a:rPr>
                        <a:t>จำนวน  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Cordia New"/>
                        </a:rPr>
                        <a:t>(EA)</a:t>
                      </a:r>
                      <a:endParaRPr lang="en-US" sz="16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07" marR="10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Cordia New"/>
                        </a:rPr>
                        <a:t>5</a:t>
                      </a:r>
                      <a:r>
                        <a:rPr lang="th-TH" sz="1600" dirty="0" smtClean="0">
                          <a:latin typeface="Calibri"/>
                          <a:ea typeface="Calibri"/>
                          <a:cs typeface="Cordia New"/>
                        </a:rPr>
                        <a:t>/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Cordia New"/>
                        </a:rPr>
                        <a:t>16 – 24 x 3</a:t>
                      </a:r>
                      <a:r>
                        <a:rPr lang="th-TH" sz="1600" dirty="0" smtClean="0">
                          <a:latin typeface="Calibri"/>
                          <a:ea typeface="Calibri"/>
                          <a:cs typeface="Cordia New"/>
                        </a:rPr>
                        <a:t>/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Cordia New"/>
                        </a:rPr>
                        <a:t>4</a:t>
                      </a:r>
                      <a:endParaRPr lang="en-US" sz="16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07" marR="10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Cordia New"/>
                        </a:rPr>
                        <a:t>80</a:t>
                      </a:r>
                      <a:endParaRPr lang="en-US" sz="16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07" marR="10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Cordia New"/>
                        </a:rPr>
                        <a:t>5</a:t>
                      </a:r>
                      <a:r>
                        <a:rPr lang="th-TH" sz="1600" dirty="0" smtClean="0">
                          <a:latin typeface="Calibri"/>
                          <a:ea typeface="Calibri"/>
                          <a:cs typeface="Cordia New"/>
                        </a:rPr>
                        <a:t>/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Cordia New"/>
                        </a:rPr>
                        <a:t>16 – 18 x 1</a:t>
                      </a:r>
                      <a:r>
                        <a:rPr lang="en-US" sz="1600" baseline="0" dirty="0" smtClean="0">
                          <a:latin typeface="Calibri"/>
                          <a:ea typeface="Calibri"/>
                          <a:cs typeface="Cordia New"/>
                        </a:rPr>
                        <a:t> 1</a:t>
                      </a:r>
                      <a:r>
                        <a:rPr lang="th-TH" sz="1600" baseline="0" dirty="0" smtClean="0">
                          <a:latin typeface="Calibri"/>
                          <a:ea typeface="Calibri"/>
                          <a:cs typeface="Cordia New"/>
                        </a:rPr>
                        <a:t>/</a:t>
                      </a:r>
                      <a:r>
                        <a:rPr lang="en-US" sz="1600" baseline="0" dirty="0" smtClean="0">
                          <a:latin typeface="Calibri"/>
                          <a:ea typeface="Calibri"/>
                          <a:cs typeface="Cordia New"/>
                        </a:rPr>
                        <a:t>2</a:t>
                      </a:r>
                      <a:endParaRPr lang="en-US" sz="16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07" marR="10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Cordia New"/>
                        </a:rPr>
                        <a:t>100</a:t>
                      </a:r>
                      <a:endParaRPr lang="en-US" sz="16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07" marR="10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Cordia New"/>
                        </a:rPr>
                        <a:t>5</a:t>
                      </a:r>
                      <a:r>
                        <a:rPr lang="th-TH" sz="1600" dirty="0" smtClean="0">
                          <a:latin typeface="Calibri"/>
                          <a:ea typeface="Calibri"/>
                          <a:cs typeface="Cordia New"/>
                        </a:rPr>
                        <a:t>/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Cordia New"/>
                        </a:rPr>
                        <a:t>16 – 18 x 1</a:t>
                      </a:r>
                      <a:endParaRPr lang="en-US" sz="16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07" marR="10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Cordia New"/>
                        </a:rPr>
                        <a:t>90</a:t>
                      </a:r>
                      <a:endParaRPr lang="en-US" sz="16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07" marR="10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Cordia New"/>
                        </a:rPr>
                        <a:t>5</a:t>
                      </a:r>
                      <a:r>
                        <a:rPr lang="th-TH" sz="1600" dirty="0" smtClean="0">
                          <a:latin typeface="Calibri"/>
                          <a:ea typeface="Calibri"/>
                          <a:cs typeface="Cordia New"/>
                        </a:rPr>
                        <a:t>/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Cordia New"/>
                        </a:rPr>
                        <a:t>16 – 18 x 5</a:t>
                      </a:r>
                      <a:r>
                        <a:rPr lang="th-TH" sz="1600" dirty="0" smtClean="0">
                          <a:latin typeface="Calibri"/>
                          <a:ea typeface="Calibri"/>
                          <a:cs typeface="Cordia New"/>
                        </a:rPr>
                        <a:t>/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Cordia New"/>
                        </a:rPr>
                        <a:t>8</a:t>
                      </a:r>
                      <a:endParaRPr lang="en-US" sz="16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07" marR="10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Cordia New"/>
                        </a:rPr>
                        <a:t>110</a:t>
                      </a:r>
                      <a:endParaRPr lang="en-US" sz="16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07" marR="10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Cordia New"/>
                        </a:rPr>
                        <a:t>5</a:t>
                      </a:r>
                      <a:r>
                        <a:rPr lang="th-TH" sz="1600" dirty="0" smtClean="0">
                          <a:latin typeface="Calibri"/>
                          <a:ea typeface="Calibri"/>
                          <a:cs typeface="Cordia New"/>
                        </a:rPr>
                        <a:t>/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Cordia New"/>
                        </a:rPr>
                        <a:t>16 – 5</a:t>
                      </a:r>
                      <a:r>
                        <a:rPr lang="th-TH" sz="1600" dirty="0" smtClean="0">
                          <a:latin typeface="Calibri"/>
                          <a:ea typeface="Calibri"/>
                          <a:cs typeface="Cordia New"/>
                        </a:rPr>
                        <a:t>/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Cordia New"/>
                        </a:rPr>
                        <a:t>8”</a:t>
                      </a:r>
                      <a:endParaRPr lang="en-US" sz="16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07" marR="10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Cordia New"/>
                        </a:rPr>
                        <a:t>40</a:t>
                      </a:r>
                      <a:endParaRPr lang="en-US" sz="16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07" marR="10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7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Cordia New"/>
                        </a:rPr>
                        <a:t>5</a:t>
                      </a:r>
                      <a:r>
                        <a:rPr lang="th-TH" sz="1600" dirty="0" smtClean="0">
                          <a:latin typeface="Calibri"/>
                          <a:ea typeface="Calibri"/>
                          <a:cs typeface="Cordia New"/>
                        </a:rPr>
                        <a:t>/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Cordia New"/>
                        </a:rPr>
                        <a:t>16 – 1”</a:t>
                      </a:r>
                      <a:endParaRPr lang="en-US" sz="16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07" marR="10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Cordia New"/>
                        </a:rPr>
                        <a:t>60</a:t>
                      </a:r>
                      <a:endParaRPr lang="en-US" sz="16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07" marR="10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7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Cordia New"/>
                        </a:rPr>
                        <a:t>5</a:t>
                      </a:r>
                      <a:r>
                        <a:rPr lang="th-TH" sz="1600" dirty="0" smtClean="0">
                          <a:latin typeface="Calibri"/>
                          <a:ea typeface="Calibri"/>
                          <a:cs typeface="Cordia New"/>
                        </a:rPr>
                        <a:t>/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Cordia New"/>
                        </a:rPr>
                        <a:t>16 – 1</a:t>
                      </a:r>
                      <a:r>
                        <a:rPr lang="en-US" sz="1600" baseline="0" dirty="0" smtClean="0">
                          <a:latin typeface="Calibri"/>
                          <a:ea typeface="Calibri"/>
                          <a:cs typeface="Cordia New"/>
                        </a:rPr>
                        <a:t> ½ x 1.5</a:t>
                      </a:r>
                      <a:endParaRPr lang="en-US" sz="1600" dirty="0" smtClean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07" marR="10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Cordia New"/>
                        </a:rPr>
                        <a:t>50</a:t>
                      </a:r>
                      <a:endParaRPr lang="en-US" sz="16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07" marR="10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7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Cordia New"/>
                        </a:rPr>
                        <a:t>5</a:t>
                      </a:r>
                      <a:r>
                        <a:rPr lang="th-TH" sz="1600" dirty="0" smtClean="0">
                          <a:latin typeface="Calibri"/>
                          <a:ea typeface="Calibri"/>
                          <a:cs typeface="Cordia New"/>
                        </a:rPr>
                        <a:t>/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Cordia New"/>
                        </a:rPr>
                        <a:t>16 – 5</a:t>
                      </a:r>
                      <a:r>
                        <a:rPr lang="th-TH" sz="1600" dirty="0" smtClean="0">
                          <a:latin typeface="Calibri"/>
                          <a:ea typeface="Calibri"/>
                          <a:cs typeface="Cordia New"/>
                        </a:rPr>
                        <a:t>/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Cordia New"/>
                        </a:rPr>
                        <a:t>4</a:t>
                      </a:r>
                      <a:r>
                        <a:rPr lang="en-US" sz="1600" baseline="0" dirty="0" smtClean="0">
                          <a:latin typeface="Calibri"/>
                          <a:ea typeface="Calibri"/>
                          <a:cs typeface="Cordia New"/>
                        </a:rPr>
                        <a:t> x0.75</a:t>
                      </a:r>
                      <a:endParaRPr lang="en-US" sz="1600" dirty="0" smtClean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07" marR="10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Cordia New"/>
                        </a:rPr>
                        <a:t>70</a:t>
                      </a:r>
                      <a:endParaRPr lang="en-US" sz="16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07" marR="10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7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Cordia New"/>
                        </a:rPr>
                        <a:t>10-32</a:t>
                      </a:r>
                      <a:r>
                        <a:rPr lang="en-US" sz="1600" baseline="0" dirty="0" smtClean="0">
                          <a:latin typeface="Calibri"/>
                          <a:ea typeface="Calibri"/>
                          <a:cs typeface="Cordia New"/>
                        </a:rPr>
                        <a:t> x 1.25</a:t>
                      </a:r>
                      <a:endParaRPr lang="en-US" sz="1600" dirty="0" smtClean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07" marR="10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Cordia New"/>
                        </a:rPr>
                        <a:t>200</a:t>
                      </a:r>
                      <a:endParaRPr lang="en-US" sz="16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07" marR="10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7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Cordia New"/>
                        </a:rPr>
                        <a:t>M3 x 15</a:t>
                      </a:r>
                    </a:p>
                  </a:txBody>
                  <a:tcPr marL="101407" marR="10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Cordia New"/>
                        </a:rPr>
                        <a:t>100</a:t>
                      </a:r>
                      <a:endParaRPr lang="en-US" sz="16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01407" marR="101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boonsanfasteners.com/uploads/product/full/pRwQ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7145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3071813" y="4572000"/>
          <a:ext cx="5773737" cy="974725"/>
        </p:xfrm>
        <a:graphic>
          <a:graphicData uri="http://schemas.openxmlformats.org/drawingml/2006/table">
            <a:tbl>
              <a:tblPr/>
              <a:tblGrid>
                <a:gridCol w="3613916"/>
                <a:gridCol w="2159821"/>
              </a:tblGrid>
              <a:tr h="523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ordia New"/>
                        </a:rPr>
                        <a:t>ขนาด</a:t>
                      </a:r>
                      <a:endParaRPr lang="en-US" sz="2400" u="non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26108" marR="126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ordia New"/>
                        </a:rPr>
                        <a:t>EA</a:t>
                      </a:r>
                      <a:endParaRPr lang="en-US" sz="2200" u="non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26108" marR="126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M</a:t>
                      </a:r>
                      <a:r>
                        <a:rPr lang="en-US" sz="200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 3 x 10</a:t>
                      </a:r>
                      <a:endParaRPr lang="en-US" sz="200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26108" marR="126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14</a:t>
                      </a:r>
                      <a:endParaRPr lang="en-US" sz="200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26108" marR="126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590" name="Picture 4" descr="Render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51063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ender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288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http://s11.postimage.org/6e8736l33/M3_Countersunk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28750"/>
            <a:ext cx="3046412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2428875" y="4214813"/>
          <a:ext cx="5773738" cy="974725"/>
        </p:xfrm>
        <a:graphic>
          <a:graphicData uri="http://schemas.openxmlformats.org/drawingml/2006/table">
            <a:tbl>
              <a:tblPr/>
              <a:tblGrid>
                <a:gridCol w="3613917"/>
                <a:gridCol w="2159821"/>
              </a:tblGrid>
              <a:tr h="523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ordia New"/>
                        </a:rPr>
                        <a:t>ขนาด</a:t>
                      </a:r>
                      <a:endParaRPr lang="en-US" sz="2400" u="non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26108" marR="126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ordia New"/>
                        </a:rPr>
                        <a:t>EA</a:t>
                      </a:r>
                      <a:endParaRPr lang="en-US" sz="2200" u="non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26108" marR="126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3 x 6 </a:t>
                      </a:r>
                      <a:endParaRPr lang="en-US" sz="200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26108" marR="126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7</a:t>
                      </a:r>
                      <a:endParaRPr lang="en-US" sz="200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26108" marR="126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15" name="AutoShape 6" descr="data:image/jpeg;base64,/9j/4AAQSkZJRgABAQAAAQABAAD/2wCEAAkGBxIPEhAPDxAQDw8PDw8PDw8UEA8PDxAPFhQWFhcVFxYYHCggGBsmHRUVITIhJiktLi4uFx8zODMsNygtLisBCgoKDQwNFA8NFCwZFBksKyssNyw3NyssKysrNzcsKysrLDcrKywrKysrLCsrKysrKysrKysrKysrKysrKysrK//AABEIALQAtAMBIgACEQEDEQH/xAAcAAABBQEBAQAAAAAAAAAAAAAAAQIDBAUGBwj/xAA9EAACAQMCAwYDBAgFBQAAAAABAgADBBESIQUxQQYTIlFhcTKRoRRCgbEjUnKCwdHh8AczU5LxFiRic8L/xAAWAQEBAQAAAAAAAAAAAAAAAAAAAQL/xAAaEQEBAQADAQAAAAAAAAAAAAAAEQEhMUEC/9oADAMBAAIRAxEAPwD3GEIQCEIkBYmYhMYTAfmIXjT5zl+0d2ErUFZqYDsAAz1ixI38KL4fLc+cDqg0NU5HtfxPuqFKuKtOmSSupqtRM7clC7Hl1lTsv21FeotvXwtR9qVQEaajfq5G2ry5QO51Q1SuHjg8CxmLIVaPDQHwjcxYCwhCAQhCAQhCAQhCAQhCAmY0mKYwmAhMiqVcYzjcgb+sVzKl026f+xYGh5/Scj2xqMr0SpcDUCxFzStkwCPiZgWqYz8I9Z13n/YnG9uSFNJ8HUKijwWn2quR5L0Qep5Som7UrUNgShragc/o69KkSOuajggrvyx5Txms5B3BBJyQU0tt+wcVPdcH2ntPESGsaoK6joJC/ZjXdiBz7nPiPXYzw+5IyVACFtymh6LHHU0WOR+7uPWZV71wHiBr0KdRiCxUaiDqBOOeeufOaYech2Iuw1uMNqwQDkgnVjqRz6HM6Zakouq0lVpURpKrQLSmOzIVMkBgPixoMWAsIQgEIQgEIQgEbFjYCExrGKTGNAieU7twAMkAggj1xJbytp26kZH85k1WzkscZ+Jj0EodxTjjIpfPdoOvNj7CefcR4/XqHZiBjbJJbHuTtLnEOINVcsGGjJ0ISAVXO2QTzlKt3dTBYaCBjK43liE4D2iai2m4/SUmPxHJZD+ZH9iQdqeNXfD3TU44hw64J7jvsOVOMmkXAIyOYONx6gwqcK1DKMGHtggyzY8Nqmk9CvT12VXwsCwBQ9HTP3hESp+ynH6Lh2tQFJ097bthWGMgFSPfGcEbdJ2nDOJpWB0nDKAWQ7OoPXHl6jaeHcU4JccMqirSYXCqNa10p1AhXydT8GfLPsTPSra3FVKNxQdqbFRUQ8ypYDI9R0weeJlp3aPJ0aYnB+Id6CHAWqmO8UZwc5w6530nB+WOm+qjQLitJVaVVaSK0CyDHgyBWjw0CWEaDHQFhEiwCEIQEjTHRpgMMhr1dIyZKZSv22HvmBn1WJJJ5mZXF32Vf1jk+wmk5mDxd/H7ATTKmUHUD5c5VubuigyzIu4Xp8R5L7noOcocYviNKAkaiQSOYH8M8sxnCwqFCoLXLnu0YnOlWO4X9Qbbgc8b5gaNO5QhnVHK08M/6OphRzy2BkD16SNONMxXUQxrlhTKOWtlor4tRbkTvgD0JnZ8I4V3epS5DHSRUVnB1Eb9dxMzjnZ6kmo91oq16qI9RSRTq94wQsV5Ft+fP1ikc9VRKqg/GpZVpMyGpUZgvxenmD64mZTq3NlgW2KlLwqto+pySc6mao9Qd2P2QfbzZa1KlJ2ondlWlZ0lzgFndw2/sDv6ialMKwUUslKj6KAppuURAC1RvfGD11KOksqLHBe1FCvUDK606tF+7catdJtXxItXADbLnBwfCNp3iNPLOJ8KWtpFREd0WqKYIarb0tWPEVyFbfG/mTO+7P3Be3olm1MKYRmxgMyeEnG+M4zzmdaxuI0mUymjSZGkVbUx6mVlaSK0CypjwZXVpIDAlBixgjxAWESLASNMfGkQIjKN+Ph/GX2lS8G2fKUZTCYnHKWNLeY0/iP6flN1pXuKIdSp5H5j1lZ15n2gRviU6cZ8XkSNj84/s1d1aNRajqtXbdlGioB5gcmPym3xjhhUMrrqptkE9GHv0M5m1trig2KRS4pc1VnWlVGOmWIA+sbiO0ve3VKmSaQau5HwDNIL+2zDK+2M7cpytTtlc3d5ZpXfTRF1Qbu1GmlpDAknq2Bk5JPLO0fZcCS5qPUuK32GkSuoVBmsxA3Ax4enxE/hNHi3aaxsqZtuFKr1WXTUuWOSB6uf4bQvqh2gIqGtcoBmnVrOhPPV3fd/mzyGxvCitTU6GUUbOgRsADTJqEeRAVt/PTIuG3KKopai+B4n0aFZjucAknGep3kV/R0VKdVdzTNzc7jbvPCy7e6D5wjoTWSmHQ4pW1pSAamoG5XZsdNtkUeeozr+z1i5oppTShyV6LpJOMZ3O2N+swf8POzRq0qdxcjWpZaiIRkVCqgU2YeQJqNjG5ZT90T0ZhjJOf8AZn+sb9VcxR+wkDmT7KD/APUp/bEDimSQ530lGRiB78/wzJr26XDaRSqhMa1WobeugPp/MiZFxdnS7EPcJT/zqXeh6yUiCQwAGWOMkDmQDgkjEkWtxTJVM4vgXFjSrJbtV+0Wt0gqcPuiQzMuMmk7feIBXB6+869GkVZUyRTK6mTKYE6mPBkSmSLAfCAhAWIRFgYETiQVFllhInWMGNd08GUnYzbr0gRgzKr0CpmkUalZh5fKYfErVKmc0aefMAqfoZvvTiLYF+Q28ycD5yo89uuzSNzXA8gTiMTgCJyUCenU+zgbdqmPQJn6k/wg/Zen/qv/ALF/nJVjzMcP042/ATpOzHZw3J1VR+gG2CP809VGennN7/pQah+kDL18JRsfWdLboqKFRWAAxhQB+ZyZCJwFUfdCj90ASre1yBnTU0f6lJw5H7vX8AZHfcTWnzqNRI6tSLr/AA/OYle8QnvairSTOhq1MMEbPV9sD8cxCnXtz4e+rE1adLUDU7le8p0+rnG+BzJGMDpMDiVzU1qqspu6NM1bG5G1O9t9i1F9P3vhzjbJV15kCa/v6quwphUvbde8VAxFC/tQx2GfhYZO+5Qnqrb49pSVsJbj/t1KXtoB4TRXOKtIDpjVsOmvHQS6LNlbrUOumNNF3S9oqRjuqmT3iAdOefcmdzRfIB8wDObYBBpH6xK/vf8AM3qDcvaTVX0MmQytTMsUzILCSUSJJKsBwhFEICwhCAhjCI8xpgQssgq0My0RGVNhtz6SjHa0y+lenxHoD5TRpUAvqZIqBRt6nPUnziFpKBjGGKTGmA0iJ6dOo6R0TEDH4hw5mOpalQgbinkc/Qnf5mcZx7tiiELZvUIYNTvLSpTDDwkgldX3ue3JhjlPSWE4vtr2NS6ZLqn4a6HFXGwrU/X/AMh59RL2MOq+QgDZRGFzaVMliKZADJk8xjbfmCPKdBbUFortjIZyu2NnOSPbP5CY3EuHChauV2+znUp6BD0H99JOty1RKS9e7QE+Wwko0LU621dB8M2bczJs0xgTYtxINCjLdMSrREu0xKJkkqxiiSCAsIsIBCEIBGmOiGAxpC55f30krSGpzHv/AAgITIyY4xhgMq1AMkkAAZydgJzl/wBt7OkxpiqK1Tfw0/Hy82+EfOT9t8fYbrPLuGz9J8/2dworZJwuMA9P6SaPfOCdqqdySrr3DZwmpgyvnlhsDf0nQTxqxoGoAR4wNx1E7vshxOszdxV8YAJDn4lx931irHVRpEfExKjke1ttt3QHgrDBPTAOSJTtLfHSdZxm310j5odQmFSpyaJrenNK3SVaCTQorAtUVlumJBSEtoJRIoj40COEBYQhAIQhAIhixDAY0grcvrLDSFxAgBiGIdjj5RYGd2g4abq2r26kKa1JqYYgkDPmBPA+M9lbi2qaKtPSRkgjdSB1B6ifRwkd3aJWUrUUMCCPUAjBxA+buD8Ze1YoDlDpLArkqM/dzyO89J/w97UNdXC2xA0inXfP3sDGMDG3OT23+EVDvHavdVqlEvlKCAUtsD433JO33QvvO34ZwW2tFC29FKeBjUFBfH7R3mZytW8RQIRCZpCVlyrDzDD6Tm6Szo6zYVj5A/lMGisgs0Fl+isq0Vl+isosUhLKCRUxJ1gOEWJFgEIQgEIQgEIQgNMjcSUxpEClWTMjRvPnLrJIKtvmUNEcDICWXn844PIJSY0mJmLiAhMaYpEguK4TY7nygQcTq4XR1b6CUqCx+kuxY8zLVGhIHUacvUljaVKWUSUPRZIBEWPgEIQgEIQgEIQgEIQgIYRYkBMQxFhAaVHlIzbKemPaTQgVGtT0P0kTJUHIKfxM0IhEDJenVbqF9tvrGJY4mwVhoEDPS1xJ1oyzohpgRLTkqiLiLiARYQgEIQgEIQgEIQgEIQgEIQgEIQgEIQgEIQgEIQgEIQgEIQgEIQgEIQgEIQgf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25616" name="AutoShape 8" descr="data:image/jpeg;base64,/9j/4AAQSkZJRgABAQAAAQABAAD/2wCEAAkGBxIPEhAPDxAQDw8PDw8PDw8UEA8PDxAPFhQWFhcVFxYYHCggGBsmHRUVITIhJiktLi4uFx8zODMsNygtLisBCgoKDQwNFA8NFCwZFBksKyssNyw3NyssKysrNzcsKysrLDcrKywrKysrLCsrKysrKysrKysrKysrKysrKysrK//AABEIALQAtAMBIgACEQEDEQH/xAAcAAABBQEBAQAAAAAAAAAAAAAAAQIDBAUGBwj/xAA9EAACAQMCAwYDBAgFBQAAAAABAgADBBESIQUxQQYTIlFhcTKRoRRCgbEjUnKCwdHh8AczU5LxFiRic8L/xAAWAQEBAQAAAAAAAAAAAAAAAAAAAQL/xAAaEQEBAQADAQAAAAAAAAAAAAAAEQEhMUEC/9oADAMBAAIRAxEAPwD3GEIQCEIkBYmYhMYTAfmIXjT5zl+0d2ErUFZqYDsAAz1ixI38KL4fLc+cDqg0NU5HtfxPuqFKuKtOmSSupqtRM7clC7Hl1lTsv21FeotvXwtR9qVQEaajfq5G2ry5QO51Q1SuHjg8CxmLIVaPDQHwjcxYCwhCAQhCAQhCAQhCAQhCAmY0mKYwmAhMiqVcYzjcgb+sVzKl026f+xYGh5/Scj2xqMr0SpcDUCxFzStkwCPiZgWqYz8I9Z13n/YnG9uSFNJ8HUKijwWn2quR5L0Qep5Som7UrUNgShragc/o69KkSOuajggrvyx5Txms5B3BBJyQU0tt+wcVPdcH2ntPESGsaoK6joJC/ZjXdiBz7nPiPXYzw+5IyVACFtymh6LHHU0WOR+7uPWZV71wHiBr0KdRiCxUaiDqBOOeeufOaYech2Iuw1uMNqwQDkgnVjqRz6HM6Zakouq0lVpURpKrQLSmOzIVMkBgPixoMWAsIQgEIQgEIQgEbFjYCExrGKTGNAieU7twAMkAggj1xJbytp26kZH85k1WzkscZ+Jj0EodxTjjIpfPdoOvNj7CefcR4/XqHZiBjbJJbHuTtLnEOINVcsGGjJ0ISAVXO2QTzlKt3dTBYaCBjK43liE4D2iai2m4/SUmPxHJZD+ZH9iQdqeNXfD3TU44hw64J7jvsOVOMmkXAIyOYONx6gwqcK1DKMGHtggyzY8Nqmk9CvT12VXwsCwBQ9HTP3hESp+ynH6Lh2tQFJ097bthWGMgFSPfGcEbdJ2nDOJpWB0nDKAWQ7OoPXHl6jaeHcU4JccMqirSYXCqNa10p1AhXydT8GfLPsTPSra3FVKNxQdqbFRUQ8ypYDI9R0weeJlp3aPJ0aYnB+Id6CHAWqmO8UZwc5w6530nB+WOm+qjQLitJVaVVaSK0CyDHgyBWjw0CWEaDHQFhEiwCEIQEjTHRpgMMhr1dIyZKZSv22HvmBn1WJJJ5mZXF32Vf1jk+wmk5mDxd/H7ATTKmUHUD5c5VubuigyzIu4Xp8R5L7noOcocYviNKAkaiQSOYH8M8sxnCwqFCoLXLnu0YnOlWO4X9Qbbgc8b5gaNO5QhnVHK08M/6OphRzy2BkD16SNONMxXUQxrlhTKOWtlor4tRbkTvgD0JnZ8I4V3epS5DHSRUVnB1Eb9dxMzjnZ6kmo91oq16qI9RSRTq94wQsV5Ft+fP1ikc9VRKqg/GpZVpMyGpUZgvxenmD64mZTq3NlgW2KlLwqto+pySc6mao9Qd2P2QfbzZa1KlJ2ondlWlZ0lzgFndw2/sDv6ialMKwUUslKj6KAppuURAC1RvfGD11KOksqLHBe1FCvUDK606tF+7catdJtXxItXADbLnBwfCNp3iNPLOJ8KWtpFREd0WqKYIarb0tWPEVyFbfG/mTO+7P3Be3olm1MKYRmxgMyeEnG+M4zzmdaxuI0mUymjSZGkVbUx6mVlaSK0CypjwZXVpIDAlBixgjxAWESLASNMfGkQIjKN+Ph/GX2lS8G2fKUZTCYnHKWNLeY0/iP6flN1pXuKIdSp5H5j1lZ15n2gRviU6cZ8XkSNj84/s1d1aNRajqtXbdlGioB5gcmPym3xjhhUMrrqptkE9GHv0M5m1trig2KRS4pc1VnWlVGOmWIA+sbiO0ve3VKmSaQau5HwDNIL+2zDK+2M7cpytTtlc3d5ZpXfTRF1Qbu1GmlpDAknq2Bk5JPLO0fZcCS5qPUuK32GkSuoVBmsxA3Ax4enxE/hNHi3aaxsqZtuFKr1WXTUuWOSB6uf4bQvqh2gIqGtcoBmnVrOhPPV3fd/mzyGxvCitTU6GUUbOgRsADTJqEeRAVt/PTIuG3KKopai+B4n0aFZjucAknGep3kV/R0VKdVdzTNzc7jbvPCy7e6D5wjoTWSmHQ4pW1pSAamoG5XZsdNtkUeeozr+z1i5oppTShyV6LpJOMZ3O2N+swf8POzRq0qdxcjWpZaiIRkVCqgU2YeQJqNjG5ZT90T0ZhjJOf8AZn+sb9VcxR+wkDmT7KD/APUp/bEDimSQ530lGRiB78/wzJr26XDaRSqhMa1WobeugPp/MiZFxdnS7EPcJT/zqXeh6yUiCQwAGWOMkDmQDgkjEkWtxTJVM4vgXFjSrJbtV+0Wt0gqcPuiQzMuMmk7feIBXB6+869GkVZUyRTK6mTKYE6mPBkSmSLAfCAhAWIRFgYETiQVFllhInWMGNd08GUnYzbr0gRgzKr0CpmkUalZh5fKYfErVKmc0aefMAqfoZvvTiLYF+Q28ycD5yo89uuzSNzXA8gTiMTgCJyUCenU+zgbdqmPQJn6k/wg/Zen/qv/ALF/nJVjzMcP042/ATpOzHZw3J1VR+gG2CP809VGennN7/pQah+kDL18JRsfWdLboqKFRWAAxhQB+ZyZCJwFUfdCj90ASre1yBnTU0f6lJw5H7vX8AZHfcTWnzqNRI6tSLr/AA/OYle8QnvairSTOhq1MMEbPV9sD8cxCnXtz4e+rE1adLUDU7le8p0+rnG+BzJGMDpMDiVzU1qqspu6NM1bG5G1O9t9i1F9P3vhzjbJV15kCa/v6quwphUvbde8VAxFC/tQx2GfhYZO+5Qnqrb49pSVsJbj/t1KXtoB4TRXOKtIDpjVsOmvHQS6LNlbrUOumNNF3S9oqRjuqmT3iAdOefcmdzRfIB8wDObYBBpH6xK/vf8AM3qDcvaTVX0MmQytTMsUzILCSUSJJKsBwhFEICwhCAhjCI8xpgQssgq0My0RGVNhtz6SjHa0y+lenxHoD5TRpUAvqZIqBRt6nPUnziFpKBjGGKTGmA0iJ6dOo6R0TEDH4hw5mOpalQgbinkc/Qnf5mcZx7tiiELZvUIYNTvLSpTDDwkgldX3ue3JhjlPSWE4vtr2NS6ZLqn4a6HFXGwrU/X/AMh59RL2MOq+QgDZRGFzaVMliKZADJk8xjbfmCPKdBbUFortjIZyu2NnOSPbP5CY3EuHChauV2+znUp6BD0H99JOty1RKS9e7QE+Wwko0LU621dB8M2bczJs0xgTYtxINCjLdMSrREu0xKJkkqxiiSCAsIsIBCEIBGmOiGAxpC55f30krSGpzHv/AAgITIyY4xhgMq1AMkkAAZydgJzl/wBt7OkxpiqK1Tfw0/Hy82+EfOT9t8fYbrPLuGz9J8/2dworZJwuMA9P6SaPfOCdqqdySrr3DZwmpgyvnlhsDf0nQTxqxoGoAR4wNx1E7vshxOszdxV8YAJDn4lx931irHVRpEfExKjke1ttt3QHgrDBPTAOSJTtLfHSdZxm310j5odQmFSpyaJrenNK3SVaCTQorAtUVlumJBSEtoJRIoj40COEBYQhAIQhAIhixDAY0grcvrLDSFxAgBiGIdjj5RYGd2g4abq2r26kKa1JqYYgkDPmBPA+M9lbi2qaKtPSRkgjdSB1B6ifRwkd3aJWUrUUMCCPUAjBxA+buD8Ze1YoDlDpLArkqM/dzyO89J/w97UNdXC2xA0inXfP3sDGMDG3OT23+EVDvHavdVqlEvlKCAUtsD433JO33QvvO34ZwW2tFC29FKeBjUFBfH7R3mZytW8RQIRCZpCVlyrDzDD6Tm6Szo6zYVj5A/lMGisgs0Fl+isq0Vl+isosUhLKCRUxJ1gOEWJFgEIQgEIQgEIQgNMjcSUxpEClWTMjRvPnLrJIKtvmUNEcDICWXn844PIJSY0mJmLiAhMaYpEguK4TY7nygQcTq4XR1b6CUqCx+kuxY8zLVGhIHUacvUljaVKWUSUPRZIBEWPgEIQgEIQgEIQgEIQgIYRYkBMQxFhAaVHlIzbKemPaTQgVGtT0P0kTJUHIKfxM0IhEDJenVbqF9tvrGJY4mwVhoEDPS1xJ1oyzohpgRLTkqiLiLiARYQgEIQgEIQgEIQgEIQgEIQgEIQgEIQgEIQgEIQgEIQgEIQgEIQgEIQgEIQgf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age.free.in.th/z/iu/kf_webshop_powercable_us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88"/>
            <a:ext cx="4619625" cy="39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Render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907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Render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63" y="5500688"/>
            <a:ext cx="1320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 descr="http://isaplussupply.tarad.com/img-lib/spd_20110412175759_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1857375"/>
            <a:ext cx="3095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cotch-Brite Surface Conditioning Disc 4 inch 3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357313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Render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96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3000375" y="4929188"/>
          <a:ext cx="5773738" cy="974725"/>
        </p:xfrm>
        <a:graphic>
          <a:graphicData uri="http://schemas.openxmlformats.org/drawingml/2006/table">
            <a:tbl>
              <a:tblPr/>
              <a:tblGrid>
                <a:gridCol w="3613917"/>
                <a:gridCol w="2159821"/>
              </a:tblGrid>
              <a:tr h="523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ordia New"/>
                        </a:rPr>
                        <a:t>ชนิด</a:t>
                      </a:r>
                      <a:endParaRPr lang="en-US" sz="2400" u="non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26108" marR="126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ordia New"/>
                        </a:rPr>
                        <a:t>EA</a:t>
                      </a:r>
                      <a:endParaRPr lang="en-US" sz="2200" u="non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26108" marR="126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สีเทาเข้ม</a:t>
                      </a:r>
                      <a:r>
                        <a:rPr lang="th-TH" sz="200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   </a:t>
                      </a:r>
                      <a:r>
                        <a:rPr lang="en-US" sz="200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4” x 5</a:t>
                      </a:r>
                      <a:r>
                        <a:rPr lang="th-TH" sz="200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/</a:t>
                      </a:r>
                      <a:r>
                        <a:rPr lang="en-US" sz="200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8”</a:t>
                      </a:r>
                      <a:endParaRPr lang="en-US" sz="200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26108" marR="126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8</a:t>
                      </a:r>
                      <a:endParaRPr lang="en-US" sz="200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26108" marR="126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รูปภาพ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052513"/>
            <a:ext cx="24511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2987675" y="3789363"/>
          <a:ext cx="5773738" cy="974725"/>
        </p:xfrm>
        <a:graphic>
          <a:graphicData uri="http://schemas.openxmlformats.org/drawingml/2006/table">
            <a:tbl>
              <a:tblPr/>
              <a:tblGrid>
                <a:gridCol w="3613917"/>
                <a:gridCol w="2159821"/>
              </a:tblGrid>
              <a:tr h="523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ordia New"/>
                        </a:rPr>
                        <a:t>ชนิด</a:t>
                      </a:r>
                      <a:endParaRPr lang="en-US" sz="2400" u="non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26108" marR="126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ordia New"/>
                        </a:rPr>
                        <a:t>Pack (5ea</a:t>
                      </a:r>
                      <a:r>
                        <a:rPr lang="th-TH" sz="220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ordia New"/>
                        </a:rPr>
                        <a:t>/</a:t>
                      </a:r>
                      <a:r>
                        <a:rPr lang="en-US" sz="220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ordia New"/>
                        </a:rPr>
                        <a:t>pack)</a:t>
                      </a:r>
                      <a:endParaRPr lang="en-US" sz="2200" u="non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26108" marR="126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402Z   (2 pole 450v 24 A 2.5mm)</a:t>
                      </a:r>
                      <a:endParaRPr lang="en-US" sz="200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26108" marR="126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18</a:t>
                      </a:r>
                      <a:endParaRPr lang="en-US" sz="200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26108" marR="126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8686" name="Picture 5" descr="Render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00" y="187325"/>
            <a:ext cx="269557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573463"/>
            <a:ext cx="22098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3276600" y="3573463"/>
            <a:ext cx="4032250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1600">
                <a:latin typeface="MS Mincho" pitchFamily="49" charset="-128"/>
              </a:rPr>
              <a:t>Voltage Regulators</a:t>
            </a:r>
            <a:r>
              <a:rPr lang="th-TH"/>
              <a:t> </a:t>
            </a:r>
            <a:r>
              <a:rPr lang="en-US" sz="1600">
                <a:latin typeface="MS Mincho" pitchFamily="49" charset="-128"/>
              </a:rPr>
              <a:t>: 7808CT </a:t>
            </a:r>
            <a:br>
              <a:rPr lang="en-US" sz="1600">
                <a:latin typeface="MS Mincho" pitchFamily="49" charset="-128"/>
              </a:rPr>
            </a:br>
            <a:r>
              <a:rPr lang="en-US" sz="1600">
                <a:latin typeface="MS Mincho" pitchFamily="49" charset="-128"/>
              </a:rPr>
              <a:t>8V 1A</a:t>
            </a:r>
            <a:r>
              <a:rPr lang="th-TH"/>
              <a:t> </a:t>
            </a:r>
            <a:endParaRPr lang="th-TH" sz="1600">
              <a:latin typeface="MS Mincho" pitchFamily="49" charset="-128"/>
            </a:endParaRPr>
          </a:p>
          <a:p>
            <a:r>
              <a:rPr lang="en-US" sz="1600">
                <a:latin typeface="MS Mincho" pitchFamily="49" charset="-128"/>
              </a:rPr>
              <a:t>Package : TO-220</a:t>
            </a:r>
          </a:p>
          <a:p>
            <a:endParaRPr lang="th-TH" sz="1600">
              <a:latin typeface="MS Mincho" pitchFamily="49" charset="-128"/>
            </a:endParaRPr>
          </a:p>
          <a:p>
            <a:r>
              <a:rPr lang="en-US" sz="1600">
                <a:latin typeface="MS Mincho" pitchFamily="49" charset="-128"/>
              </a:rPr>
              <a:t>50 EA</a:t>
            </a:r>
            <a:endParaRPr lang="th-TH" sz="1600">
              <a:latin typeface="MS Mincho" pitchFamily="49" charset="-128"/>
            </a:endParaRPr>
          </a:p>
          <a:p>
            <a:pPr>
              <a:spcBef>
                <a:spcPct val="50000"/>
              </a:spcBef>
            </a:pPr>
            <a:endParaRPr lang="th-TH" sz="1600">
              <a:latin typeface="MS Mincho" pitchFamily="49" charset="-128"/>
            </a:endParaRPr>
          </a:p>
        </p:txBody>
      </p:sp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3276600" y="549275"/>
            <a:ext cx="5184775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1600">
                <a:latin typeface="MS Mincho" pitchFamily="49" charset="-128"/>
              </a:rPr>
              <a:t>Voltage Regulators</a:t>
            </a:r>
            <a:r>
              <a:rPr lang="th-TH"/>
              <a:t> </a:t>
            </a:r>
            <a:r>
              <a:rPr lang="en-US" sz="1600">
                <a:latin typeface="MS Mincho" pitchFamily="49" charset="-128"/>
              </a:rPr>
              <a:t>:</a:t>
            </a:r>
            <a:r>
              <a:rPr lang="th-TH" sz="1600">
                <a:latin typeface="MS Mincho" pitchFamily="49" charset="-128"/>
              </a:rPr>
              <a:t> </a:t>
            </a:r>
            <a:r>
              <a:rPr lang="en-US" sz="1600">
                <a:latin typeface="MS Mincho" pitchFamily="49" charset="-128"/>
              </a:rPr>
              <a:t>7815CT</a:t>
            </a:r>
          </a:p>
          <a:p>
            <a:r>
              <a:rPr lang="en-US" sz="1600">
                <a:latin typeface="MS Mincho" pitchFamily="49" charset="-128"/>
              </a:rPr>
              <a:t>15V 1A</a:t>
            </a:r>
            <a:endParaRPr lang="th-TH" sz="1600">
              <a:latin typeface="MS Mincho" pitchFamily="49" charset="-128"/>
            </a:endParaRPr>
          </a:p>
          <a:p>
            <a:r>
              <a:rPr lang="en-US" sz="1600">
                <a:latin typeface="MS Mincho" pitchFamily="49" charset="-128"/>
              </a:rPr>
              <a:t>Package : TO-220</a:t>
            </a:r>
          </a:p>
          <a:p>
            <a:endParaRPr lang="th-TH" sz="1600">
              <a:latin typeface="MS Mincho" pitchFamily="49" charset="-128"/>
            </a:endParaRPr>
          </a:p>
          <a:p>
            <a:r>
              <a:rPr lang="en-US" sz="1600">
                <a:latin typeface="MS Mincho" pitchFamily="49" charset="-128"/>
              </a:rPr>
              <a:t>25 EA</a:t>
            </a:r>
            <a:endParaRPr lang="th-TH" sz="1600">
              <a:latin typeface="MS Mincho" pitchFamily="49" charset="-128"/>
            </a:endParaRPr>
          </a:p>
        </p:txBody>
      </p:sp>
      <p:pic>
        <p:nvPicPr>
          <p:cNvPr id="4101" name="Picture 9" descr="7815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063" y="477838"/>
            <a:ext cx="22256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0" descr="Render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6175375"/>
            <a:ext cx="2916237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1" descr="Rendered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2708275"/>
            <a:ext cx="11588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2" descr="Rendered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113" y="5805488"/>
            <a:ext cx="11525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3946525" y="317023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pic>
        <p:nvPicPr>
          <p:cNvPr id="5123" name="Picture 6" descr="ULN2803A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4813"/>
            <a:ext cx="29527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3635375" y="404813"/>
            <a:ext cx="4572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MS Mincho" pitchFamily="49" charset="-128"/>
              </a:rPr>
              <a:t>Darlington Sink Driver:</a:t>
            </a:r>
            <a:r>
              <a:rPr lang="th-TH" sz="1600">
                <a:latin typeface="MS Mincho" pitchFamily="49" charset="-128"/>
              </a:rPr>
              <a:t> </a:t>
            </a:r>
            <a:r>
              <a:rPr lang="en-US" sz="1600">
                <a:latin typeface="MS Mincho" pitchFamily="49" charset="-128"/>
              </a:rPr>
              <a:t>ULN2803APG</a:t>
            </a:r>
            <a:endParaRPr lang="en-US" sz="1600" b="1">
              <a:latin typeface="MS Mincho" pitchFamily="49" charset="-128"/>
            </a:endParaRPr>
          </a:p>
          <a:p>
            <a:r>
              <a:rPr lang="en-US" sz="1600">
                <a:latin typeface="MS Mincho" pitchFamily="49" charset="-128"/>
              </a:rPr>
              <a:t>500mA 50V</a:t>
            </a:r>
            <a:endParaRPr lang="th-TH" sz="1600">
              <a:latin typeface="MS Mincho" pitchFamily="49" charset="-128"/>
            </a:endParaRPr>
          </a:p>
          <a:p>
            <a:r>
              <a:rPr lang="en-US" sz="1600">
                <a:latin typeface="MS Mincho" pitchFamily="49" charset="-128"/>
              </a:rPr>
              <a:t>Package : DIP-18</a:t>
            </a:r>
            <a:endParaRPr lang="th-TH" sz="1600">
              <a:latin typeface="MS Mincho" pitchFamily="49" charset="-128"/>
            </a:endParaRPr>
          </a:p>
          <a:p>
            <a:r>
              <a:rPr lang="en-US" sz="1600">
                <a:latin typeface="MS Mincho" pitchFamily="49" charset="-128"/>
              </a:rPr>
              <a:t>25 EA</a:t>
            </a:r>
            <a:endParaRPr lang="th-TH" sz="1600">
              <a:latin typeface="MS Mincho" pitchFamily="49" charset="-128"/>
            </a:endParaRPr>
          </a:p>
        </p:txBody>
      </p:sp>
      <p:pic>
        <p:nvPicPr>
          <p:cNvPr id="5125" name="Picture 9" descr="LM311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429000"/>
            <a:ext cx="28860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3708400" y="3429000"/>
            <a:ext cx="51847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1600">
                <a:latin typeface="MS Mincho" pitchFamily="49" charset="-128"/>
              </a:rPr>
              <a:t>High Speed Voltage Comparator </a:t>
            </a:r>
            <a:r>
              <a:rPr lang="en-US" sz="1600">
                <a:latin typeface="MS Mincho" pitchFamily="49" charset="-128"/>
              </a:rPr>
              <a:t>:</a:t>
            </a:r>
            <a:r>
              <a:rPr lang="th-TH" sz="1600">
                <a:latin typeface="MS Mincho" pitchFamily="49" charset="-128"/>
              </a:rPr>
              <a:t> </a:t>
            </a:r>
            <a:r>
              <a:rPr lang="en-US" sz="1600">
                <a:latin typeface="MS Mincho" pitchFamily="49" charset="-128"/>
              </a:rPr>
              <a:t>LM311P</a:t>
            </a:r>
            <a:endParaRPr lang="th-TH" sz="1600">
              <a:latin typeface="MS Mincho" pitchFamily="49" charset="-128"/>
            </a:endParaRPr>
          </a:p>
          <a:p>
            <a:r>
              <a:rPr lang="en-US" sz="1600">
                <a:latin typeface="MS Mincho" pitchFamily="49" charset="-128"/>
              </a:rPr>
              <a:t>Package : DIP-8</a:t>
            </a:r>
            <a:endParaRPr lang="th-TH" sz="1600">
              <a:latin typeface="MS Mincho" pitchFamily="49" charset="-128"/>
            </a:endParaRPr>
          </a:p>
          <a:p>
            <a:r>
              <a:rPr lang="en-US" sz="1600">
                <a:latin typeface="MS Mincho" pitchFamily="49" charset="-128"/>
              </a:rPr>
              <a:t>25 EA</a:t>
            </a:r>
            <a:endParaRPr lang="th-TH" sz="1600">
              <a:latin typeface="MS Mincho" pitchFamily="49" charset="-128"/>
            </a:endParaRPr>
          </a:p>
        </p:txBody>
      </p:sp>
      <p:pic>
        <p:nvPicPr>
          <p:cNvPr id="5127" name="Picture 12" descr="Render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1250" y="6167438"/>
            <a:ext cx="295275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3" descr="Rendered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2636838"/>
            <a:ext cx="11588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4" descr="Rendered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5589588"/>
            <a:ext cx="11588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946525" y="317023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3348038" y="620713"/>
            <a:ext cx="45720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1600">
                <a:latin typeface="MS Mincho" pitchFamily="49" charset="-128"/>
              </a:rPr>
              <a:t>INVERTER HEX SCHMITT TRIGGER</a:t>
            </a:r>
            <a:r>
              <a:rPr lang="th-TH"/>
              <a:t> </a:t>
            </a:r>
            <a:r>
              <a:rPr lang="en-US" sz="1600">
                <a:latin typeface="MS Mincho" pitchFamily="49" charset="-128"/>
              </a:rPr>
              <a:t>:</a:t>
            </a:r>
            <a:r>
              <a:rPr lang="th-TH" sz="1600">
                <a:latin typeface="MS Mincho" pitchFamily="49" charset="-128"/>
              </a:rPr>
              <a:t> </a:t>
            </a:r>
            <a:r>
              <a:rPr lang="en-US" sz="1600">
                <a:latin typeface="MS Mincho" pitchFamily="49" charset="-128"/>
              </a:rPr>
              <a:t>ULN2803APG</a:t>
            </a:r>
            <a:endParaRPr lang="en-US" sz="1600" b="1">
              <a:latin typeface="MS Mincho" pitchFamily="49" charset="-128"/>
            </a:endParaRPr>
          </a:p>
          <a:p>
            <a:r>
              <a:rPr lang="en-US" sz="1600">
                <a:latin typeface="MS Mincho" pitchFamily="49" charset="-128"/>
              </a:rPr>
              <a:t>Package : DIP-14</a:t>
            </a:r>
            <a:endParaRPr lang="th-TH" sz="1600">
              <a:latin typeface="MS Mincho" pitchFamily="49" charset="-128"/>
            </a:endParaRPr>
          </a:p>
          <a:p>
            <a:r>
              <a:rPr lang="en-US" sz="1600">
                <a:latin typeface="MS Mincho" pitchFamily="49" charset="-128"/>
              </a:rPr>
              <a:t>25 EA</a:t>
            </a:r>
            <a:endParaRPr lang="th-TH" sz="1600">
              <a:latin typeface="MS Mincho" pitchFamily="49" charset="-128"/>
            </a:endParaRPr>
          </a:p>
        </p:txBody>
      </p:sp>
      <p:pic>
        <p:nvPicPr>
          <p:cNvPr id="6148" name="Picture 8" descr="Set of 4 Pieces IC MC74HC14AN MC74HC14, 74HC14 14 pins DI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005263"/>
            <a:ext cx="28765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3851275" y="3933825"/>
            <a:ext cx="42497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MS Mincho" pitchFamily="49" charset="-128"/>
                <a:cs typeface="BrowalliaUPC" pitchFamily="34" charset="-34"/>
              </a:rPr>
              <a:t>IC NFB14G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MS Mincho" pitchFamily="49" charset="-128"/>
                <a:cs typeface="BrowalliaUPC" pitchFamily="34" charset="-34"/>
              </a:rPr>
              <a:t>Package : TO-220</a:t>
            </a:r>
            <a:endParaRPr lang="th-TH" sz="1600">
              <a:latin typeface="MS Mincho" pitchFamily="49" charset="-128"/>
              <a:cs typeface="BrowalliaUPC" pitchFamily="34" charset="-34"/>
            </a:endParaRPr>
          </a:p>
          <a:p>
            <a:pPr>
              <a:spcBef>
                <a:spcPct val="50000"/>
              </a:spcBef>
            </a:pPr>
            <a:r>
              <a:rPr lang="en-US" sz="1600">
                <a:latin typeface="MS Mincho" pitchFamily="49" charset="-128"/>
                <a:cs typeface="BrowalliaUPC" pitchFamily="34" charset="-34"/>
              </a:rPr>
              <a:t>25 EA</a:t>
            </a:r>
            <a:endParaRPr lang="th-TH" sz="1600">
              <a:latin typeface="MS Mincho" pitchFamily="49" charset="-128"/>
              <a:cs typeface="BrowalliaUPC" pitchFamily="34" charset="-34"/>
            </a:endParaRPr>
          </a:p>
        </p:txBody>
      </p:sp>
      <p:pic>
        <p:nvPicPr>
          <p:cNvPr id="6151" name="Picture 13" descr="Render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1250" y="6167438"/>
            <a:ext cx="295275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4" descr="Rendered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2924175"/>
            <a:ext cx="11588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5" descr="Rendered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5661025"/>
            <a:ext cx="11588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signal_dio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2916238" y="836613"/>
            <a:ext cx="55451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MS Mincho" pitchFamily="49" charset="-128"/>
                <a:cs typeface="Cordia New" pitchFamily="34" charset="-34"/>
              </a:rPr>
              <a:t>Diode 1N4148  - </a:t>
            </a:r>
            <a:r>
              <a:rPr lang="th-TH" sz="1800">
                <a:latin typeface="MS Mincho" pitchFamily="49" charset="-128"/>
                <a:cs typeface="Cordia New" pitchFamily="34" charset="-34"/>
              </a:rPr>
              <a:t>Axial Switching Diode </a:t>
            </a:r>
            <a:br>
              <a:rPr lang="th-TH" sz="1800">
                <a:latin typeface="MS Mincho" pitchFamily="49" charset="-128"/>
                <a:cs typeface="Cordia New" pitchFamily="34" charset="-34"/>
              </a:rPr>
            </a:br>
            <a:r>
              <a:rPr lang="en-US" sz="1800">
                <a:latin typeface="MS Mincho" pitchFamily="49" charset="-128"/>
                <a:cs typeface="Cordia New" pitchFamily="34" charset="-34"/>
              </a:rPr>
              <a:t>100V</a:t>
            </a:r>
            <a:r>
              <a:rPr lang="th-TH" sz="1800">
                <a:latin typeface="MS Mincho" pitchFamily="49" charset="-128"/>
                <a:cs typeface="Cordia New" pitchFamily="34" charset="-34"/>
              </a:rPr>
              <a:t> </a:t>
            </a:r>
            <a:r>
              <a:rPr lang="en-US" sz="1800">
                <a:latin typeface="MS Mincho" pitchFamily="49" charset="-128"/>
                <a:cs typeface="Cordia New" pitchFamily="34" charset="-34"/>
              </a:rPr>
              <a:t>200mA</a:t>
            </a:r>
            <a:r>
              <a:rPr lang="th-TH" sz="1800">
                <a:latin typeface="MS Mincho" pitchFamily="49" charset="-128"/>
                <a:cs typeface="Cordia New" pitchFamily="34" charset="-34"/>
              </a:rPr>
              <a:t>  </a:t>
            </a:r>
            <a:r>
              <a:rPr lang="en-US" sz="1800">
                <a:latin typeface="MS Mincho" pitchFamily="49" charset="-128"/>
                <a:cs typeface="Cordia New" pitchFamily="34" charset="-34"/>
              </a:rPr>
              <a:t>High switching speed</a:t>
            </a:r>
            <a:r>
              <a:rPr lang="th-TH" sz="1800">
                <a:latin typeface="MS Mincho" pitchFamily="49" charset="-128"/>
                <a:cs typeface="Cordia New" pitchFamily="34" charset="-34"/>
              </a:rPr>
              <a:t>: </a:t>
            </a:r>
            <a:r>
              <a:rPr lang="en-US" sz="1800">
                <a:latin typeface="MS Mincho" pitchFamily="49" charset="-128"/>
                <a:cs typeface="Cordia New" pitchFamily="34" charset="-34"/>
              </a:rPr>
              <a:t>max</a:t>
            </a:r>
            <a:r>
              <a:rPr lang="th-TH" sz="1800">
                <a:latin typeface="MS Mincho" pitchFamily="49" charset="-128"/>
                <a:cs typeface="Cordia New" pitchFamily="34" charset="-34"/>
              </a:rPr>
              <a:t>. </a:t>
            </a:r>
            <a:r>
              <a:rPr lang="en-US" sz="1800">
                <a:latin typeface="MS Mincho" pitchFamily="49" charset="-128"/>
                <a:cs typeface="Cordia New" pitchFamily="34" charset="-34"/>
              </a:rPr>
              <a:t>4 ns</a:t>
            </a:r>
            <a:r>
              <a:rPr lang="th-TH" sz="1800">
                <a:latin typeface="MS Mincho" pitchFamily="49" charset="-128"/>
                <a:cs typeface="Cordia New" pitchFamily="34" charset="-34"/>
              </a:rPr>
              <a:t> </a:t>
            </a:r>
          </a:p>
          <a:p>
            <a:endParaRPr lang="en-US" sz="1800">
              <a:latin typeface="MS Mincho" pitchFamily="49" charset="-128"/>
              <a:cs typeface="Cordia New" pitchFamily="34" charset="-34"/>
            </a:endParaRPr>
          </a:p>
          <a:p>
            <a:r>
              <a:rPr lang="en-US" sz="1800">
                <a:latin typeface="MS Mincho" pitchFamily="49" charset="-128"/>
                <a:cs typeface="Cordia New" pitchFamily="34" charset="-34"/>
              </a:rPr>
              <a:t>25 EA</a:t>
            </a:r>
            <a:endParaRPr lang="th-TH" sz="1800">
              <a:latin typeface="MS Mincho" pitchFamily="49" charset="-128"/>
              <a:cs typeface="Cordia New" pitchFamily="34" charset="-34"/>
            </a:endParaRPr>
          </a:p>
        </p:txBody>
      </p:sp>
      <p:pic>
        <p:nvPicPr>
          <p:cNvPr id="7172" name="Picture 6" descr="Render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5675" y="6130925"/>
            <a:ext cx="310832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 descr="Render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2924175"/>
            <a:ext cx="11588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AutoShape 10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Resistor_cropp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268413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Line 139"/>
          <p:cNvSpPr>
            <a:spLocks noChangeShapeType="1"/>
          </p:cNvSpPr>
          <p:nvPr/>
        </p:nvSpPr>
        <p:spPr bwMode="auto">
          <a:xfrm>
            <a:off x="5157788" y="-5572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8196" name="Line 142"/>
          <p:cNvSpPr>
            <a:spLocks noChangeShapeType="1"/>
          </p:cNvSpPr>
          <p:nvPr/>
        </p:nvSpPr>
        <p:spPr bwMode="auto">
          <a:xfrm>
            <a:off x="5157788" y="-5572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8197" name="Line 159"/>
          <p:cNvSpPr>
            <a:spLocks noChangeShapeType="1"/>
          </p:cNvSpPr>
          <p:nvPr/>
        </p:nvSpPr>
        <p:spPr bwMode="auto">
          <a:xfrm>
            <a:off x="5157788" y="-296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8198" name="Line 162"/>
          <p:cNvSpPr>
            <a:spLocks noChangeShapeType="1"/>
          </p:cNvSpPr>
          <p:nvPr/>
        </p:nvSpPr>
        <p:spPr bwMode="auto">
          <a:xfrm>
            <a:off x="5157788" y="-296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8199" name="Line 179"/>
          <p:cNvSpPr>
            <a:spLocks noChangeShapeType="1"/>
          </p:cNvSpPr>
          <p:nvPr/>
        </p:nvSpPr>
        <p:spPr bwMode="auto">
          <a:xfrm>
            <a:off x="5157788" y="-365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8200" name="Line 182"/>
          <p:cNvSpPr>
            <a:spLocks noChangeShapeType="1"/>
          </p:cNvSpPr>
          <p:nvPr/>
        </p:nvSpPr>
        <p:spPr bwMode="auto">
          <a:xfrm>
            <a:off x="5157788" y="-365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8201" name="Line 199"/>
          <p:cNvSpPr>
            <a:spLocks noChangeShapeType="1"/>
          </p:cNvSpPr>
          <p:nvPr/>
        </p:nvSpPr>
        <p:spPr bwMode="auto">
          <a:xfrm>
            <a:off x="5157788" y="2238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8202" name="Line 202"/>
          <p:cNvSpPr>
            <a:spLocks noChangeShapeType="1"/>
          </p:cNvSpPr>
          <p:nvPr/>
        </p:nvSpPr>
        <p:spPr bwMode="auto">
          <a:xfrm>
            <a:off x="5157788" y="2238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8203" name="Line 219"/>
          <p:cNvSpPr>
            <a:spLocks noChangeShapeType="1"/>
          </p:cNvSpPr>
          <p:nvPr/>
        </p:nvSpPr>
        <p:spPr bwMode="auto">
          <a:xfrm>
            <a:off x="5157788" y="4841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8204" name="Line 222"/>
          <p:cNvSpPr>
            <a:spLocks noChangeShapeType="1"/>
          </p:cNvSpPr>
          <p:nvPr/>
        </p:nvSpPr>
        <p:spPr bwMode="auto">
          <a:xfrm>
            <a:off x="5157788" y="4841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8205" name="Line 239"/>
          <p:cNvSpPr>
            <a:spLocks noChangeShapeType="1"/>
          </p:cNvSpPr>
          <p:nvPr/>
        </p:nvSpPr>
        <p:spPr bwMode="auto">
          <a:xfrm>
            <a:off x="5157788" y="7445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8206" name="Line 242"/>
          <p:cNvSpPr>
            <a:spLocks noChangeShapeType="1"/>
          </p:cNvSpPr>
          <p:nvPr/>
        </p:nvSpPr>
        <p:spPr bwMode="auto">
          <a:xfrm>
            <a:off x="5157788" y="7445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8207" name="Line 259"/>
          <p:cNvSpPr>
            <a:spLocks noChangeShapeType="1"/>
          </p:cNvSpPr>
          <p:nvPr/>
        </p:nvSpPr>
        <p:spPr bwMode="auto">
          <a:xfrm>
            <a:off x="5157788" y="10048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8208" name="Line 262"/>
          <p:cNvSpPr>
            <a:spLocks noChangeShapeType="1"/>
          </p:cNvSpPr>
          <p:nvPr/>
        </p:nvSpPr>
        <p:spPr bwMode="auto">
          <a:xfrm>
            <a:off x="5157788" y="10048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8209" name="Line 279"/>
          <p:cNvSpPr>
            <a:spLocks noChangeShapeType="1"/>
          </p:cNvSpPr>
          <p:nvPr/>
        </p:nvSpPr>
        <p:spPr bwMode="auto">
          <a:xfrm>
            <a:off x="5157788" y="12652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8210" name="Line 282"/>
          <p:cNvSpPr>
            <a:spLocks noChangeShapeType="1"/>
          </p:cNvSpPr>
          <p:nvPr/>
        </p:nvSpPr>
        <p:spPr bwMode="auto">
          <a:xfrm>
            <a:off x="5157788" y="12652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pic>
        <p:nvPicPr>
          <p:cNvPr id="8211" name="Picture 310" descr="cooltext14595763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385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357562"/>
            <a:ext cx="68484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ANd9GcRfXZV9AVyy2uUsPTRw7mNh2su-RNFex3ZUG4XaV7oAlNtsYEq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557338"/>
            <a:ext cx="29718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9" descr="Render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3115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4149725"/>
            <a:ext cx="63373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AutoShape 13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9222" name="AutoShape 15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9223" name="AutoShape 1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pic>
        <p:nvPicPr>
          <p:cNvPr id="9224" name="Picture 18" descr="1206_step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620713"/>
            <a:ext cx="360045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3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pic>
        <p:nvPicPr>
          <p:cNvPr id="10243" name="Picture 4" descr="resistor-color-code-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404813"/>
            <a:ext cx="6346825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452</Words>
  <Application>Microsoft Office PowerPoint</Application>
  <PresentationFormat>นำเสนอทางหน้าจอ (4:3)</PresentationFormat>
  <Paragraphs>154</Paragraphs>
  <Slides>26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7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26</vt:i4>
      </vt:variant>
    </vt:vector>
  </HeadingPairs>
  <TitlesOfParts>
    <vt:vector size="34" baseType="lpstr">
      <vt:lpstr>Arial</vt:lpstr>
      <vt:lpstr>Angsana New</vt:lpstr>
      <vt:lpstr>Calibri</vt:lpstr>
      <vt:lpstr>Cordia New</vt:lpstr>
      <vt:lpstr>MS Mincho</vt:lpstr>
      <vt:lpstr>BrowalliaUPC</vt:lpstr>
      <vt:lpstr>Arial Narrow</vt:lpstr>
      <vt:lpstr>Default Design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AA.Computer</dc:creator>
  <cp:lastModifiedBy>User</cp:lastModifiedBy>
  <cp:revision>81</cp:revision>
  <dcterms:created xsi:type="dcterms:W3CDTF">2014-03-05T04:04:38Z</dcterms:created>
  <dcterms:modified xsi:type="dcterms:W3CDTF">2015-03-06T03:03:15Z</dcterms:modified>
</cp:coreProperties>
</file>